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5"/>
  </p:notesMasterIdLst>
  <p:sldIdLst>
    <p:sldId id="364" r:id="rId5"/>
    <p:sldId id="336" r:id="rId6"/>
    <p:sldId id="390" r:id="rId7"/>
    <p:sldId id="391" r:id="rId8"/>
    <p:sldId id="392" r:id="rId9"/>
    <p:sldId id="410" r:id="rId10"/>
    <p:sldId id="361" r:id="rId11"/>
    <p:sldId id="411" r:id="rId12"/>
    <p:sldId id="470" r:id="rId13"/>
    <p:sldId id="486" r:id="rId14"/>
    <p:sldId id="471" r:id="rId15"/>
    <p:sldId id="485" r:id="rId16"/>
    <p:sldId id="472" r:id="rId17"/>
    <p:sldId id="473" r:id="rId18"/>
    <p:sldId id="474" r:id="rId19"/>
    <p:sldId id="475" r:id="rId20"/>
    <p:sldId id="469" r:id="rId21"/>
    <p:sldId id="412" r:id="rId22"/>
    <p:sldId id="413" r:id="rId23"/>
    <p:sldId id="416" r:id="rId24"/>
    <p:sldId id="465" r:id="rId25"/>
    <p:sldId id="483" r:id="rId26"/>
    <p:sldId id="484" r:id="rId27"/>
    <p:sldId id="451" r:id="rId28"/>
    <p:sldId id="482" r:id="rId29"/>
    <p:sldId id="456" r:id="rId30"/>
    <p:sldId id="359" r:id="rId31"/>
    <p:sldId id="393" r:id="rId32"/>
    <p:sldId id="498" r:id="rId33"/>
    <p:sldId id="488" r:id="rId34"/>
    <p:sldId id="489" r:id="rId35"/>
    <p:sldId id="490" r:id="rId36"/>
    <p:sldId id="491" r:id="rId37"/>
    <p:sldId id="492" r:id="rId38"/>
    <p:sldId id="493" r:id="rId39"/>
    <p:sldId id="494" r:id="rId40"/>
    <p:sldId id="495" r:id="rId41"/>
    <p:sldId id="496" r:id="rId42"/>
    <p:sldId id="497" r:id="rId43"/>
    <p:sldId id="300" r:id="rId44"/>
  </p:sldIdLst>
  <p:sldSz cx="9144000" cy="6858000" type="screen4x3"/>
  <p:notesSz cx="6985000" cy="92837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A82"/>
    <a:srgbClr val="04155C"/>
    <a:srgbClr val="DD7D33"/>
    <a:srgbClr val="DAA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39" autoAdjust="0"/>
    <p:restoredTop sz="90764" autoAdjust="0"/>
  </p:normalViewPr>
  <p:slideViewPr>
    <p:cSldViewPr snapToGrid="0">
      <p:cViewPr>
        <p:scale>
          <a:sx n="100" d="100"/>
          <a:sy n="100" d="100"/>
        </p:scale>
        <p:origin x="-522" y="1326"/>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5895" cy="75895"/>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26833" cy="464185"/>
          </a:xfrm>
          <a:prstGeom prst="rect">
            <a:avLst/>
          </a:prstGeom>
        </p:spPr>
        <p:txBody>
          <a:bodyPr vert="horz" lIns="92958" tIns="46479" rIns="92958" bIns="46479" rtlCol="0"/>
          <a:lstStyle>
            <a:lvl1pPr algn="l">
              <a:defRPr sz="1200"/>
            </a:lvl1pPr>
          </a:lstStyle>
          <a:p>
            <a:endParaRPr lang="en-US"/>
          </a:p>
        </p:txBody>
      </p:sp>
      <p:sp>
        <p:nvSpPr>
          <p:cNvPr id="3" name="Date Placeholder 2"/>
          <p:cNvSpPr>
            <a:spLocks noGrp="1"/>
          </p:cNvSpPr>
          <p:nvPr>
            <p:ph type="dt" idx="1"/>
          </p:nvPr>
        </p:nvSpPr>
        <p:spPr>
          <a:xfrm>
            <a:off x="3956550" y="0"/>
            <a:ext cx="3026833" cy="464185"/>
          </a:xfrm>
          <a:prstGeom prst="rect">
            <a:avLst/>
          </a:prstGeom>
        </p:spPr>
        <p:txBody>
          <a:bodyPr vert="horz" lIns="92958" tIns="46479" rIns="92958" bIns="46479" rtlCol="0"/>
          <a:lstStyle>
            <a:lvl1pPr algn="r">
              <a:defRPr sz="1200"/>
            </a:lvl1pPr>
          </a:lstStyle>
          <a:p>
            <a:fld id="{721918AB-4FF6-450C-8277-E5E197807825}" type="datetimeFigureOut">
              <a:rPr lang="en-US" smtClean="0"/>
              <a:t>10/13/2016</a:t>
            </a:fld>
            <a:endParaRPr lang="en-US"/>
          </a:p>
        </p:txBody>
      </p:sp>
      <p:sp>
        <p:nvSpPr>
          <p:cNvPr id="4" name="Slide Image Placeholder 3"/>
          <p:cNvSpPr>
            <a:spLocks noGrp="1" noRot="1" noChangeAspect="1"/>
          </p:cNvSpPr>
          <p:nvPr>
            <p:ph type="sldImg" idx="2"/>
          </p:nvPr>
        </p:nvSpPr>
        <p:spPr>
          <a:xfrm>
            <a:off x="1171575" y="696913"/>
            <a:ext cx="4641850" cy="3481387"/>
          </a:xfrm>
          <a:prstGeom prst="rect">
            <a:avLst/>
          </a:prstGeom>
          <a:noFill/>
          <a:ln w="12700">
            <a:solidFill>
              <a:prstClr val="black"/>
            </a:solidFill>
          </a:ln>
        </p:spPr>
        <p:txBody>
          <a:bodyPr vert="horz" lIns="92958" tIns="46479" rIns="92958" bIns="46479" rtlCol="0" anchor="ctr"/>
          <a:lstStyle/>
          <a:p>
            <a:endParaRPr lang="en-US"/>
          </a:p>
        </p:txBody>
      </p:sp>
      <p:sp>
        <p:nvSpPr>
          <p:cNvPr id="5" name="Notes Placeholder 4"/>
          <p:cNvSpPr>
            <a:spLocks noGrp="1"/>
          </p:cNvSpPr>
          <p:nvPr>
            <p:ph type="body" sz="quarter" idx="3"/>
          </p:nvPr>
        </p:nvSpPr>
        <p:spPr>
          <a:xfrm>
            <a:off x="698500" y="4409758"/>
            <a:ext cx="5588000" cy="4177665"/>
          </a:xfrm>
          <a:prstGeom prst="rect">
            <a:avLst/>
          </a:prstGeom>
        </p:spPr>
        <p:txBody>
          <a:bodyPr vert="horz" lIns="92958" tIns="46479" rIns="92958" bIns="4647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17904"/>
            <a:ext cx="3026833" cy="464185"/>
          </a:xfrm>
          <a:prstGeom prst="rect">
            <a:avLst/>
          </a:prstGeom>
        </p:spPr>
        <p:txBody>
          <a:bodyPr vert="horz" lIns="92958" tIns="46479" rIns="92958" bIns="46479" rtlCol="0" anchor="b"/>
          <a:lstStyle>
            <a:lvl1pPr algn="l">
              <a:defRPr sz="1200"/>
            </a:lvl1pPr>
          </a:lstStyle>
          <a:p>
            <a:endParaRPr lang="en-US"/>
          </a:p>
        </p:txBody>
      </p:sp>
      <p:sp>
        <p:nvSpPr>
          <p:cNvPr id="7" name="Slide Number Placeholder 6"/>
          <p:cNvSpPr>
            <a:spLocks noGrp="1"/>
          </p:cNvSpPr>
          <p:nvPr>
            <p:ph type="sldNum" sz="quarter" idx="5"/>
          </p:nvPr>
        </p:nvSpPr>
        <p:spPr>
          <a:xfrm>
            <a:off x="3956550" y="8817904"/>
            <a:ext cx="3026833" cy="464185"/>
          </a:xfrm>
          <a:prstGeom prst="rect">
            <a:avLst/>
          </a:prstGeom>
        </p:spPr>
        <p:txBody>
          <a:bodyPr vert="horz" lIns="92958" tIns="46479" rIns="92958" bIns="46479" rtlCol="0" anchor="b"/>
          <a:lstStyle>
            <a:lvl1pPr algn="r">
              <a:defRPr sz="1200"/>
            </a:lvl1pPr>
          </a:lstStyle>
          <a:p>
            <a:fld id="{2360EBD9-56E1-4947-8F5C-E5998816ED7B}" type="slidenum">
              <a:rPr lang="en-US" smtClean="0"/>
              <a:t>‹#›</a:t>
            </a:fld>
            <a:endParaRPr lang="en-US"/>
          </a:p>
        </p:txBody>
      </p:sp>
    </p:spTree>
    <p:extLst>
      <p:ext uri="{BB962C8B-B14F-4D97-AF65-F5344CB8AC3E}">
        <p14:creationId xmlns:p14="http://schemas.microsoft.com/office/powerpoint/2010/main" val="4149679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 Blank">
    <p:spTree>
      <p:nvGrpSpPr>
        <p:cNvPr id="1" name=""/>
        <p:cNvGrpSpPr/>
        <p:nvPr/>
      </p:nvGrpSpPr>
      <p:grpSpPr>
        <a:xfrm>
          <a:off x="0" y="0"/>
          <a:ext cx="0" cy="0"/>
          <a:chOff x="0" y="0"/>
          <a:chExt cx="0" cy="0"/>
        </a:xfrm>
      </p:grpSpPr>
      <p:pic>
        <p:nvPicPr>
          <p:cNvPr id="5" name="Picture 7" descr="AYP1315129.JPG"/>
          <p:cNvPicPr>
            <a:picLocks noChangeAspect="1"/>
          </p:cNvPicPr>
          <p:nvPr userDrawn="1"/>
        </p:nvPicPr>
        <p:blipFill>
          <a:blip r:embed="rId2">
            <a:extLst>
              <a:ext uri="{28A0092B-C50C-407E-A947-70E740481C1C}">
                <a14:useLocalDpi xmlns:a14="http://schemas.microsoft.com/office/drawing/2010/main" val="0"/>
              </a:ext>
            </a:extLst>
          </a:blip>
          <a:srcRect l="17175" r="3770" b="56549"/>
          <a:stretch>
            <a:fillRect/>
          </a:stretch>
        </p:blipFill>
        <p:spPr bwMode="auto">
          <a:xfrm>
            <a:off x="0" y="1235075"/>
            <a:ext cx="9144000" cy="3773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1" descr="Optum_ColorBand-02"/>
          <p:cNvPicPr preferRelativeResize="0">
            <a:picLocks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5008563"/>
            <a:ext cx="9144000" cy="109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1016000" y="5295900"/>
            <a:ext cx="7772400" cy="704850"/>
          </a:xfrm>
        </p:spPr>
        <p:txBody>
          <a:bodyPr>
            <a:normAutofit/>
          </a:bodyPr>
          <a:lstStyle>
            <a:lvl1pPr algn="l">
              <a:defRPr sz="2000" b="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016000" y="6083300"/>
            <a:ext cx="7772400" cy="546100"/>
          </a:xfrm>
        </p:spPr>
        <p:txBody>
          <a:bodyPr>
            <a:normAutofit/>
          </a:bodyPr>
          <a:lstStyle>
            <a:lvl1pPr marL="0" indent="0" algn="l">
              <a:spcAft>
                <a:spcPts val="300"/>
              </a:spcAft>
              <a:buNone/>
              <a:defRPr sz="1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pic>
        <p:nvPicPr>
          <p:cNvPr id="7" name="Picture 2" descr="W:\logos\Optum\OPTUM_RGB.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88938" y="224117"/>
            <a:ext cx="234315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287832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55767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43000"/>
            <a:ext cx="4023360" cy="51206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Content Placeholder 2"/>
          <p:cNvSpPr>
            <a:spLocks noGrp="1"/>
          </p:cNvSpPr>
          <p:nvPr>
            <p:ph idx="13"/>
          </p:nvPr>
        </p:nvSpPr>
        <p:spPr>
          <a:xfrm>
            <a:off x="4663440" y="1143000"/>
            <a:ext cx="4023360" cy="51206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itle Placeholder 1"/>
          <p:cNvSpPr>
            <a:spLocks noGrp="1"/>
          </p:cNvSpPr>
          <p:nvPr>
            <p:ph type="title"/>
          </p:nvPr>
        </p:nvSpPr>
        <p:spPr>
          <a:xfrm>
            <a:off x="457200" y="190500"/>
            <a:ext cx="8229600" cy="769938"/>
          </a:xfrm>
          <a:prstGeom prst="rect">
            <a:avLst/>
          </a:prstGeom>
        </p:spPr>
        <p:txBody>
          <a:bodyPr rtlCol="0">
            <a:normAutofit/>
          </a:bodyPr>
          <a:lstStyle/>
          <a:p>
            <a:r>
              <a:rPr lang="en-US" smtClean="0"/>
              <a:t>Click to edit Master title style</a:t>
            </a:r>
            <a:endParaRPr lang="en-US"/>
          </a:p>
        </p:txBody>
      </p:sp>
    </p:spTree>
    <p:extLst>
      <p:ext uri="{BB962C8B-B14F-4D97-AF65-F5344CB8AC3E}">
        <p14:creationId xmlns:p14="http://schemas.microsoft.com/office/powerpoint/2010/main" val="4278267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er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66956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 Boxes">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43000"/>
            <a:ext cx="4023360" cy="24688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2"/>
          <p:cNvSpPr>
            <a:spLocks noGrp="1"/>
          </p:cNvSpPr>
          <p:nvPr>
            <p:ph idx="13"/>
          </p:nvPr>
        </p:nvSpPr>
        <p:spPr>
          <a:xfrm>
            <a:off x="4663440" y="1143000"/>
            <a:ext cx="4023360" cy="24688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 name="Content Placeholder 2"/>
          <p:cNvSpPr>
            <a:spLocks noGrp="1"/>
          </p:cNvSpPr>
          <p:nvPr>
            <p:ph idx="14"/>
          </p:nvPr>
        </p:nvSpPr>
        <p:spPr>
          <a:xfrm>
            <a:off x="457200" y="3808475"/>
            <a:ext cx="4023360" cy="24688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2"/>
          <p:cNvSpPr>
            <a:spLocks noGrp="1"/>
          </p:cNvSpPr>
          <p:nvPr>
            <p:ph idx="15"/>
          </p:nvPr>
        </p:nvSpPr>
        <p:spPr>
          <a:xfrm>
            <a:off x="4663440" y="3808475"/>
            <a:ext cx="4023360" cy="24688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Title Placeholder 1"/>
          <p:cNvSpPr>
            <a:spLocks noGrp="1"/>
          </p:cNvSpPr>
          <p:nvPr>
            <p:ph type="title"/>
          </p:nvPr>
        </p:nvSpPr>
        <p:spPr>
          <a:xfrm>
            <a:off x="457200" y="190500"/>
            <a:ext cx="8229600" cy="769938"/>
          </a:xfrm>
          <a:prstGeom prst="rect">
            <a:avLst/>
          </a:prstGeom>
        </p:spPr>
        <p:txBody>
          <a:bodyPr rtlCol="0">
            <a:normAutofit/>
          </a:bodyPr>
          <a:lstStyle/>
          <a:p>
            <a:r>
              <a:rPr lang="en-US" smtClean="0"/>
              <a:t>Click to edit Master title style</a:t>
            </a:r>
            <a:endParaRPr lang="en-US"/>
          </a:p>
        </p:txBody>
      </p:sp>
    </p:spTree>
    <p:extLst>
      <p:ext uri="{BB962C8B-B14F-4D97-AF65-F5344CB8AC3E}">
        <p14:creationId xmlns:p14="http://schemas.microsoft.com/office/powerpoint/2010/main" val="715781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Divider Slide 1">
    <p:spTree>
      <p:nvGrpSpPr>
        <p:cNvPr id="1" name=""/>
        <p:cNvGrpSpPr/>
        <p:nvPr/>
      </p:nvGrpSpPr>
      <p:grpSpPr>
        <a:xfrm>
          <a:off x="0" y="0"/>
          <a:ext cx="0" cy="0"/>
          <a:chOff x="0" y="0"/>
          <a:chExt cx="0" cy="0"/>
        </a:xfrm>
      </p:grpSpPr>
      <p:pic>
        <p:nvPicPr>
          <p:cNvPr id="4" name="Picture 11" descr="Optum_ColorBand-02"/>
          <p:cNvPicPr preferRelativeResize="0">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5008563"/>
            <a:ext cx="9144000" cy="109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1016000" y="2456434"/>
            <a:ext cx="7772400" cy="1150366"/>
          </a:xfrm>
        </p:spPr>
        <p:txBody>
          <a:bodyPr anchor="ctr">
            <a:noAutofit/>
          </a:bodyPr>
          <a:lstStyle>
            <a:lvl1pPr algn="l">
              <a:defRPr sz="2400" b="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016000" y="5270500"/>
            <a:ext cx="7772400" cy="546100"/>
          </a:xfrm>
        </p:spPr>
        <p:txBody>
          <a:bodyPr>
            <a:normAutofit/>
          </a:bodyPr>
          <a:lstStyle>
            <a:lvl1pPr marL="0" indent="0" algn="l">
              <a:spcAft>
                <a:spcPts val="300"/>
              </a:spcAft>
              <a:buNone/>
              <a:defRPr sz="1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pic>
        <p:nvPicPr>
          <p:cNvPr id="6" name="Picture 2" descr="W:\logos\Optum\OPTUM_RGB.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402385" y="264459"/>
            <a:ext cx="234315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72384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Slide 2">
    <p:spTree>
      <p:nvGrpSpPr>
        <p:cNvPr id="1" name=""/>
        <p:cNvGrpSpPr/>
        <p:nvPr/>
      </p:nvGrpSpPr>
      <p:grpSpPr>
        <a:xfrm>
          <a:off x="0" y="0"/>
          <a:ext cx="0" cy="0"/>
          <a:chOff x="0" y="0"/>
          <a:chExt cx="0" cy="0"/>
        </a:xfrm>
      </p:grpSpPr>
      <p:pic>
        <p:nvPicPr>
          <p:cNvPr id="4" name="Picture 7" descr="BLP0039002.JPG"/>
          <p:cNvPicPr>
            <a:picLocks noChangeAspect="1"/>
          </p:cNvPicPr>
          <p:nvPr userDrawn="1"/>
        </p:nvPicPr>
        <p:blipFill>
          <a:blip r:embed="rId2">
            <a:extLst>
              <a:ext uri="{28A0092B-C50C-407E-A947-70E740481C1C}">
                <a14:useLocalDpi xmlns:a14="http://schemas.microsoft.com/office/drawing/2010/main" val="0"/>
              </a:ext>
            </a:extLst>
          </a:blip>
          <a:srcRect t="25050" r="10800" b="19501"/>
          <a:stretch>
            <a:fillRect/>
          </a:stretch>
        </p:blipFill>
        <p:spPr bwMode="auto">
          <a:xfrm>
            <a:off x="0" y="1235075"/>
            <a:ext cx="9139238" cy="378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1" descr="Optum_ColorBand-02"/>
          <p:cNvPicPr preferRelativeResize="0">
            <a:picLocks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5008563"/>
            <a:ext cx="9144000" cy="109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ubtitle 2"/>
          <p:cNvSpPr>
            <a:spLocks noGrp="1"/>
          </p:cNvSpPr>
          <p:nvPr>
            <p:ph type="subTitle" idx="1"/>
          </p:nvPr>
        </p:nvSpPr>
        <p:spPr>
          <a:xfrm>
            <a:off x="1016000" y="5270500"/>
            <a:ext cx="7772400" cy="546100"/>
          </a:xfrm>
        </p:spPr>
        <p:txBody>
          <a:bodyPr>
            <a:normAutofit/>
          </a:bodyPr>
          <a:lstStyle>
            <a:lvl1pPr marL="0" indent="0" algn="l">
              <a:spcAft>
                <a:spcPts val="300"/>
              </a:spcAft>
              <a:buNone/>
              <a:defRPr sz="1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3" name="Title 1"/>
          <p:cNvSpPr>
            <a:spLocks noGrp="1"/>
          </p:cNvSpPr>
          <p:nvPr>
            <p:ph type="ctrTitle"/>
          </p:nvPr>
        </p:nvSpPr>
        <p:spPr>
          <a:xfrm>
            <a:off x="1016000" y="2456434"/>
            <a:ext cx="7772400" cy="1150366"/>
          </a:xfrm>
        </p:spPr>
        <p:txBody>
          <a:bodyPr anchor="ctr">
            <a:noAutofit/>
          </a:bodyPr>
          <a:lstStyle>
            <a:lvl1pPr algn="l">
              <a:defRPr sz="2400" b="0">
                <a:solidFill>
                  <a:schemeClr val="bg1"/>
                </a:solidFill>
              </a:defRPr>
            </a:lvl1pPr>
          </a:lstStyle>
          <a:p>
            <a:r>
              <a:rPr lang="en-US" smtClean="0"/>
              <a:t>Click to edit Master title style</a:t>
            </a:r>
            <a:endParaRPr lang="en-US" dirty="0"/>
          </a:p>
        </p:txBody>
      </p:sp>
      <p:pic>
        <p:nvPicPr>
          <p:cNvPr id="7" name="Picture 2" descr="W:\logos\Optum\OPTUM_RGB.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48596" y="224118"/>
            <a:ext cx="234315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67982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Slide 3">
    <p:spTree>
      <p:nvGrpSpPr>
        <p:cNvPr id="1" name=""/>
        <p:cNvGrpSpPr/>
        <p:nvPr/>
      </p:nvGrpSpPr>
      <p:grpSpPr>
        <a:xfrm>
          <a:off x="0" y="0"/>
          <a:ext cx="0" cy="0"/>
          <a:chOff x="0" y="0"/>
          <a:chExt cx="0" cy="0"/>
        </a:xfrm>
      </p:grpSpPr>
      <p:sp>
        <p:nvSpPr>
          <p:cNvPr id="4" name="Rectangle 10"/>
          <p:cNvSpPr>
            <a:spLocks noChangeArrowheads="1"/>
          </p:cNvSpPr>
          <p:nvPr userDrawn="1"/>
        </p:nvSpPr>
        <p:spPr bwMode="auto">
          <a:xfrm>
            <a:off x="0" y="5097463"/>
            <a:ext cx="9144000" cy="1760537"/>
          </a:xfrm>
          <a:prstGeom prst="rect">
            <a:avLst/>
          </a:prstGeom>
          <a:solidFill>
            <a:srgbClr val="E87722"/>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fontAlgn="base">
              <a:spcBef>
                <a:spcPct val="0"/>
              </a:spcBef>
              <a:spcAft>
                <a:spcPct val="0"/>
              </a:spcAft>
              <a:defRPr>
                <a:solidFill>
                  <a:schemeClr val="tx1"/>
                </a:solidFill>
                <a:latin typeface="Arial" charset="0"/>
              </a:defRPr>
            </a:lvl6pPr>
            <a:lvl7pPr marL="2971800" indent="-228600" fontAlgn="base">
              <a:spcBef>
                <a:spcPct val="0"/>
              </a:spcBef>
              <a:spcAft>
                <a:spcPct val="0"/>
              </a:spcAft>
              <a:defRPr>
                <a:solidFill>
                  <a:schemeClr val="tx1"/>
                </a:solidFill>
                <a:latin typeface="Arial" charset="0"/>
              </a:defRPr>
            </a:lvl7pPr>
            <a:lvl8pPr marL="3429000" indent="-228600" fontAlgn="base">
              <a:spcBef>
                <a:spcPct val="0"/>
              </a:spcBef>
              <a:spcAft>
                <a:spcPct val="0"/>
              </a:spcAft>
              <a:defRPr>
                <a:solidFill>
                  <a:schemeClr val="tx1"/>
                </a:solidFill>
                <a:latin typeface="Arial" charset="0"/>
              </a:defRPr>
            </a:lvl8pPr>
            <a:lvl9pPr marL="3886200" indent="-228600" fontAlgn="base">
              <a:spcBef>
                <a:spcPct val="0"/>
              </a:spcBef>
              <a:spcAft>
                <a:spcPct val="0"/>
              </a:spcAft>
              <a:defRPr>
                <a:solidFill>
                  <a:schemeClr val="tx1"/>
                </a:solidFill>
                <a:latin typeface="Arial" charset="0"/>
              </a:defRPr>
            </a:lvl9pPr>
          </a:lstStyle>
          <a:p>
            <a:endParaRPr lang="en-US" altLang="en-US"/>
          </a:p>
        </p:txBody>
      </p:sp>
      <p:pic>
        <p:nvPicPr>
          <p:cNvPr id="5" name="Picture 11" descr="Optum_ColorBand-02"/>
          <p:cNvPicPr preferRelativeResize="0">
            <a:picLocks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5008563"/>
            <a:ext cx="9144000" cy="109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itle 1"/>
          <p:cNvSpPr>
            <a:spLocks noGrp="1"/>
          </p:cNvSpPr>
          <p:nvPr>
            <p:ph type="ctrTitle"/>
          </p:nvPr>
        </p:nvSpPr>
        <p:spPr>
          <a:xfrm>
            <a:off x="1016000" y="2456434"/>
            <a:ext cx="7772400" cy="1150366"/>
          </a:xfrm>
        </p:spPr>
        <p:txBody>
          <a:bodyPr anchor="ctr">
            <a:noAutofit/>
          </a:bodyPr>
          <a:lstStyle>
            <a:lvl1pPr algn="l">
              <a:defRPr sz="2400" b="0">
                <a:solidFill>
                  <a:schemeClr val="tx1"/>
                </a:solidFill>
              </a:defRPr>
            </a:lvl1pPr>
          </a:lstStyle>
          <a:p>
            <a:r>
              <a:rPr lang="en-US" smtClean="0"/>
              <a:t>Click to edit Master title style</a:t>
            </a:r>
            <a:endParaRPr lang="en-US" dirty="0"/>
          </a:p>
        </p:txBody>
      </p:sp>
      <p:sp>
        <p:nvSpPr>
          <p:cNvPr id="15" name="Subtitle 2"/>
          <p:cNvSpPr>
            <a:spLocks noGrp="1"/>
          </p:cNvSpPr>
          <p:nvPr>
            <p:ph type="subTitle" idx="1"/>
          </p:nvPr>
        </p:nvSpPr>
        <p:spPr>
          <a:xfrm>
            <a:off x="1016000" y="5270500"/>
            <a:ext cx="7772400" cy="1384300"/>
          </a:xfrm>
        </p:spPr>
        <p:txBody>
          <a:bodyPr>
            <a:normAutofit/>
          </a:bodyPr>
          <a:lstStyle>
            <a:lvl1pPr marL="0" indent="0" algn="l">
              <a:spcAft>
                <a:spcPts val="300"/>
              </a:spcAft>
              <a:buNone/>
              <a:defRPr sz="14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pic>
        <p:nvPicPr>
          <p:cNvPr id="7" name="Picture 2" descr="W:\logos\Optum\OPTUM_RGB.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402385" y="264459"/>
            <a:ext cx="2343150" cy="70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27524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0448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190500"/>
            <a:ext cx="8229600" cy="76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lvl="0"/>
            <a:r>
              <a:rPr lang="en-US" altLang="en-US" smtClean="0"/>
              <a:t>Click to edit Master title style</a:t>
            </a:r>
          </a:p>
        </p:txBody>
      </p:sp>
      <p:sp>
        <p:nvSpPr>
          <p:cNvPr id="1027" name="Text Placeholder 2"/>
          <p:cNvSpPr>
            <a:spLocks noGrp="1"/>
          </p:cNvSpPr>
          <p:nvPr>
            <p:ph type="body" idx="1"/>
          </p:nvPr>
        </p:nvSpPr>
        <p:spPr bwMode="auto">
          <a:xfrm>
            <a:off x="457200" y="1143000"/>
            <a:ext cx="8229600" cy="512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8" name="Line 9"/>
          <p:cNvSpPr>
            <a:spLocks noChangeShapeType="1"/>
          </p:cNvSpPr>
          <p:nvPr/>
        </p:nvSpPr>
        <p:spPr bwMode="auto">
          <a:xfrm>
            <a:off x="457200" y="1052513"/>
            <a:ext cx="8229600" cy="0"/>
          </a:xfrm>
          <a:prstGeom prst="line">
            <a:avLst/>
          </a:prstGeom>
          <a:noFill/>
          <a:ln w="12700">
            <a:solidFill>
              <a:schemeClr val="accent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pic>
        <p:nvPicPr>
          <p:cNvPr id="1029" name="Picture 12" descr="Optum_ColorBand-02"/>
          <p:cNvPicPr preferRelativeResize="0">
            <a:picLocks noChangeArrowheads="1"/>
          </p:cNvPicPr>
          <p:nvPr/>
        </p:nvPicPr>
        <p:blipFill>
          <a:blip r:embed="rId11">
            <a:extLst>
              <a:ext uri="{28A0092B-C50C-407E-A947-70E740481C1C}">
                <a14:useLocalDpi xmlns:a14="http://schemas.microsoft.com/office/drawing/2010/main" val="0"/>
              </a:ext>
            </a:extLst>
          </a:blip>
          <a:srcRect t="6000"/>
          <a:stretch>
            <a:fillRect/>
          </a:stretch>
        </p:blipFill>
        <p:spPr bwMode="auto">
          <a:xfrm>
            <a:off x="1484313" y="6475413"/>
            <a:ext cx="7200900" cy="46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Slide Number Placeholder 5"/>
          <p:cNvSpPr txBox="1">
            <a:spLocks/>
          </p:cNvSpPr>
          <p:nvPr/>
        </p:nvSpPr>
        <p:spPr>
          <a:xfrm>
            <a:off x="3314700" y="6572250"/>
            <a:ext cx="4865688" cy="209550"/>
          </a:xfrm>
          <a:prstGeom prst="rect">
            <a:avLst/>
          </a:prstGeom>
        </p:spPr>
        <p:txBody>
          <a:bodyPr lIns="0" tIns="0" rIns="0" bIns="0"/>
          <a:lstStyle>
            <a:defPPr>
              <a:defRPr lang="en-US"/>
            </a:defPPr>
            <a:lvl1pPr marL="0" algn="r" defTabSz="914400" rtl="0" eaLnBrk="1" latinLnBrk="0" hangingPunct="1">
              <a:defRPr sz="800" b="1" kern="1200">
                <a:solidFill>
                  <a:schemeClr val="tx1">
                    <a:tint val="75000"/>
                  </a:schemeClr>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r>
              <a:rPr lang="en-US" sz="700" b="0" dirty="0" smtClean="0">
                <a:solidFill>
                  <a:schemeClr val="tx1"/>
                </a:solidFill>
              </a:rPr>
              <a:t>Confidential property of Optum. Do not distribute or reproduce without express permission from Optum.</a:t>
            </a:r>
            <a:endParaRPr lang="en-US" sz="700" dirty="0" smtClean="0"/>
          </a:p>
          <a:p>
            <a:pPr fontAlgn="auto">
              <a:spcBef>
                <a:spcPts val="0"/>
              </a:spcBef>
              <a:spcAft>
                <a:spcPts val="0"/>
              </a:spcAft>
              <a:defRPr/>
            </a:pPr>
            <a:endParaRPr lang="en-US" dirty="0"/>
          </a:p>
        </p:txBody>
      </p:sp>
      <p:sp>
        <p:nvSpPr>
          <p:cNvPr id="11" name="Slide Number Placeholder 5"/>
          <p:cNvSpPr txBox="1">
            <a:spLocks/>
          </p:cNvSpPr>
          <p:nvPr/>
        </p:nvSpPr>
        <p:spPr>
          <a:xfrm>
            <a:off x="8178800" y="6572250"/>
            <a:ext cx="457200" cy="209550"/>
          </a:xfrm>
          <a:prstGeom prst="rect">
            <a:avLst/>
          </a:prstGeom>
        </p:spPr>
        <p:txBody>
          <a:bodyPr lIns="0" tIns="0" rIns="0" bIns="0"/>
          <a:lstStyle>
            <a:defPPr>
              <a:defRPr lang="en-US"/>
            </a:defPPr>
            <a:lvl1pPr marL="0" algn="r" defTabSz="914400" rtl="0" eaLnBrk="1" latinLnBrk="0" hangingPunct="1">
              <a:defRPr sz="800" b="1" kern="1200">
                <a:solidFill>
                  <a:schemeClr val="tx1">
                    <a:tint val="75000"/>
                  </a:schemeClr>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spcBef>
                <a:spcPts val="0"/>
              </a:spcBef>
              <a:spcAft>
                <a:spcPts val="0"/>
              </a:spcAft>
              <a:defRPr/>
            </a:pPr>
            <a:fld id="{C42BD016-B128-4A70-AE21-3EC4BFCA17AD}" type="slidenum">
              <a:rPr lang="en-US" smtClean="0">
                <a:solidFill>
                  <a:schemeClr val="tx1"/>
                </a:solidFill>
              </a:rPr>
              <a:pPr fontAlgn="auto">
                <a:spcBef>
                  <a:spcPts val="0"/>
                </a:spcBef>
                <a:spcAft>
                  <a:spcPts val="0"/>
                </a:spcAft>
                <a:defRPr/>
              </a:pPr>
              <a:t>‹#›</a:t>
            </a:fld>
            <a:endParaRPr lang="en-US" sz="900" dirty="0">
              <a:solidFill>
                <a:schemeClr val="tx1"/>
              </a:solidFill>
            </a:endParaRPr>
          </a:p>
        </p:txBody>
      </p:sp>
      <p:sp>
        <p:nvSpPr>
          <p:cNvPr id="4" name="Rectangle 3"/>
          <p:cNvSpPr/>
          <p:nvPr/>
        </p:nvSpPr>
        <p:spPr>
          <a:xfrm>
            <a:off x="1439863" y="6438900"/>
            <a:ext cx="222250" cy="1714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 rIns="45720" anchor="ctr"/>
          <a:lstStyle/>
          <a:p>
            <a:pPr algn="ctr" fontAlgn="auto">
              <a:spcBef>
                <a:spcPts val="0"/>
              </a:spcBef>
              <a:spcAft>
                <a:spcPts val="0"/>
              </a:spcAft>
              <a:defRPr/>
            </a:pPr>
            <a:endParaRPr lang="en-US" sz="1600" dirty="0"/>
          </a:p>
        </p:txBody>
      </p:sp>
      <p:pic>
        <p:nvPicPr>
          <p:cNvPr id="12" name="Picture 2" descr="W:\logos\Optum\OPTUM_RGB.png"/>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457200" y="6324600"/>
            <a:ext cx="1171575" cy="352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Lst>
  <p:txStyles>
    <p:titleStyle>
      <a:lvl1pPr algn="l" rtl="0" fontAlgn="base">
        <a:spcBef>
          <a:spcPct val="0"/>
        </a:spcBef>
        <a:spcAft>
          <a:spcPct val="0"/>
        </a:spcAft>
        <a:defRPr sz="2400" b="1" kern="1200">
          <a:solidFill>
            <a:schemeClr val="tx1"/>
          </a:solidFill>
          <a:latin typeface="Arial" pitchFamily="34" charset="0"/>
          <a:ea typeface="+mj-ea"/>
          <a:cs typeface="Arial" pitchFamily="34" charset="0"/>
        </a:defRPr>
      </a:lvl1pPr>
      <a:lvl2pPr algn="l" rtl="0" fontAlgn="base">
        <a:spcBef>
          <a:spcPct val="0"/>
        </a:spcBef>
        <a:spcAft>
          <a:spcPct val="0"/>
        </a:spcAft>
        <a:defRPr sz="2400" b="1">
          <a:solidFill>
            <a:schemeClr val="tx1"/>
          </a:solidFill>
          <a:latin typeface="Arial" charset="0"/>
          <a:cs typeface="Arial" charset="0"/>
        </a:defRPr>
      </a:lvl2pPr>
      <a:lvl3pPr algn="l" rtl="0" fontAlgn="base">
        <a:spcBef>
          <a:spcPct val="0"/>
        </a:spcBef>
        <a:spcAft>
          <a:spcPct val="0"/>
        </a:spcAft>
        <a:defRPr sz="2400" b="1">
          <a:solidFill>
            <a:schemeClr val="tx1"/>
          </a:solidFill>
          <a:latin typeface="Arial" charset="0"/>
          <a:cs typeface="Arial" charset="0"/>
        </a:defRPr>
      </a:lvl3pPr>
      <a:lvl4pPr algn="l" rtl="0" fontAlgn="base">
        <a:spcBef>
          <a:spcPct val="0"/>
        </a:spcBef>
        <a:spcAft>
          <a:spcPct val="0"/>
        </a:spcAft>
        <a:defRPr sz="2400" b="1">
          <a:solidFill>
            <a:schemeClr val="tx1"/>
          </a:solidFill>
          <a:latin typeface="Arial" charset="0"/>
          <a:cs typeface="Arial" charset="0"/>
        </a:defRPr>
      </a:lvl4pPr>
      <a:lvl5pPr algn="l" rtl="0" fontAlgn="base">
        <a:spcBef>
          <a:spcPct val="0"/>
        </a:spcBef>
        <a:spcAft>
          <a:spcPct val="0"/>
        </a:spcAft>
        <a:defRPr sz="2400" b="1">
          <a:solidFill>
            <a:schemeClr val="tx1"/>
          </a:solidFill>
          <a:latin typeface="Arial" charset="0"/>
          <a:cs typeface="Arial" charset="0"/>
        </a:defRPr>
      </a:lvl5pPr>
      <a:lvl6pPr marL="457200" algn="l" rtl="0" fontAlgn="base">
        <a:spcBef>
          <a:spcPct val="0"/>
        </a:spcBef>
        <a:spcAft>
          <a:spcPct val="0"/>
        </a:spcAft>
        <a:defRPr sz="2400" b="1">
          <a:solidFill>
            <a:schemeClr val="tx1"/>
          </a:solidFill>
          <a:latin typeface="Arial" charset="0"/>
          <a:cs typeface="Arial" charset="0"/>
        </a:defRPr>
      </a:lvl6pPr>
      <a:lvl7pPr marL="914400" algn="l" rtl="0" fontAlgn="base">
        <a:spcBef>
          <a:spcPct val="0"/>
        </a:spcBef>
        <a:spcAft>
          <a:spcPct val="0"/>
        </a:spcAft>
        <a:defRPr sz="2400" b="1">
          <a:solidFill>
            <a:schemeClr val="tx1"/>
          </a:solidFill>
          <a:latin typeface="Arial" charset="0"/>
          <a:cs typeface="Arial" charset="0"/>
        </a:defRPr>
      </a:lvl7pPr>
      <a:lvl8pPr marL="1371600" algn="l" rtl="0" fontAlgn="base">
        <a:spcBef>
          <a:spcPct val="0"/>
        </a:spcBef>
        <a:spcAft>
          <a:spcPct val="0"/>
        </a:spcAft>
        <a:defRPr sz="2400" b="1">
          <a:solidFill>
            <a:schemeClr val="tx1"/>
          </a:solidFill>
          <a:latin typeface="Arial" charset="0"/>
          <a:cs typeface="Arial" charset="0"/>
        </a:defRPr>
      </a:lvl8pPr>
      <a:lvl9pPr marL="1828800" algn="l" rtl="0" fontAlgn="base">
        <a:spcBef>
          <a:spcPct val="0"/>
        </a:spcBef>
        <a:spcAft>
          <a:spcPct val="0"/>
        </a:spcAft>
        <a:defRPr sz="2400" b="1">
          <a:solidFill>
            <a:schemeClr val="tx1"/>
          </a:solidFill>
          <a:latin typeface="Arial" charset="0"/>
          <a:cs typeface="Arial" charset="0"/>
        </a:defRPr>
      </a:lvl9pPr>
    </p:titleStyle>
    <p:bodyStyle>
      <a:lvl1pPr marL="228600" indent="-228600" algn="l" rtl="0" fontAlgn="base">
        <a:spcBef>
          <a:spcPct val="0"/>
        </a:spcBef>
        <a:spcAft>
          <a:spcPts val="600"/>
        </a:spcAft>
        <a:buClr>
          <a:schemeClr val="accent1"/>
        </a:buClr>
        <a:buFont typeface="Arial" charset="0"/>
        <a:buChar char="•"/>
        <a:defRPr sz="2000" kern="1200">
          <a:solidFill>
            <a:schemeClr val="tx1"/>
          </a:solidFill>
          <a:latin typeface="Arial" pitchFamily="34" charset="0"/>
          <a:ea typeface="+mn-ea"/>
          <a:cs typeface="Arial" pitchFamily="34" charset="0"/>
        </a:defRPr>
      </a:lvl1pPr>
      <a:lvl2pPr marL="457200" indent="-228600" algn="l" rtl="0" fontAlgn="base">
        <a:spcBef>
          <a:spcPct val="0"/>
        </a:spcBef>
        <a:spcAft>
          <a:spcPts val="600"/>
        </a:spcAft>
        <a:buFont typeface="Arial" charset="0"/>
        <a:buChar char="–"/>
        <a:defRPr kern="1200">
          <a:solidFill>
            <a:schemeClr val="tx1"/>
          </a:solidFill>
          <a:latin typeface="Arial" pitchFamily="34" charset="0"/>
          <a:ea typeface="+mn-ea"/>
          <a:cs typeface="Arial" pitchFamily="34" charset="0"/>
        </a:defRPr>
      </a:lvl2pPr>
      <a:lvl3pPr marL="685800" indent="-228600" algn="l" rtl="0" fontAlgn="base">
        <a:spcBef>
          <a:spcPct val="0"/>
        </a:spcBef>
        <a:spcAft>
          <a:spcPts val="600"/>
        </a:spcAft>
        <a:buClr>
          <a:schemeClr val="accent1"/>
        </a:buClr>
        <a:buFont typeface="Arial" charset="0"/>
        <a:buChar char="•"/>
        <a:defRPr sz="1600" kern="1200">
          <a:solidFill>
            <a:schemeClr val="tx1"/>
          </a:solidFill>
          <a:latin typeface="Arial" pitchFamily="34" charset="0"/>
          <a:ea typeface="+mn-ea"/>
          <a:cs typeface="Arial" pitchFamily="34" charset="0"/>
        </a:defRPr>
      </a:lvl3pPr>
      <a:lvl4pPr marL="914400" indent="-228600" algn="l" rtl="0" fontAlgn="base">
        <a:spcBef>
          <a:spcPct val="0"/>
        </a:spcBef>
        <a:spcAft>
          <a:spcPts val="600"/>
        </a:spcAft>
        <a:buFont typeface="Arial" charset="0"/>
        <a:buChar char="–"/>
        <a:defRPr sz="1600" kern="1200">
          <a:solidFill>
            <a:schemeClr val="tx1"/>
          </a:solidFill>
          <a:latin typeface="Arial" pitchFamily="34" charset="0"/>
          <a:ea typeface="+mn-ea"/>
          <a:cs typeface="Arial" pitchFamily="34" charset="0"/>
        </a:defRPr>
      </a:lvl4pPr>
      <a:lvl5pPr marL="1143000" indent="-228600" algn="l" rtl="0" fontAlgn="base">
        <a:spcBef>
          <a:spcPct val="0"/>
        </a:spcBef>
        <a:spcAft>
          <a:spcPts val="600"/>
        </a:spcAft>
        <a:buClr>
          <a:schemeClr val="accent1"/>
        </a:buClr>
        <a:buFont typeface="Arial" charset="0"/>
        <a:buChar char="•"/>
        <a:defRPr sz="16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93" name="image1.png"/>
          <p:cNvPicPr>
            <a:picLocks noChangeAspect="1"/>
          </p:cNvPicPr>
          <p:nvPr/>
        </p:nvPicPr>
        <p:blipFill>
          <a:blip r:embed="rId2">
            <a:extLst/>
          </a:blip>
          <a:stretch>
            <a:fillRect/>
          </a:stretch>
        </p:blipFill>
        <p:spPr>
          <a:xfrm>
            <a:off x="-1902" y="1232740"/>
            <a:ext cx="9144000" cy="5573012"/>
          </a:xfrm>
          <a:prstGeom prst="rect">
            <a:avLst/>
          </a:prstGeom>
          <a:ln w="12700">
            <a:miter lim="400000"/>
          </a:ln>
        </p:spPr>
      </p:pic>
      <p:sp>
        <p:nvSpPr>
          <p:cNvPr id="894" name="Shape 894"/>
          <p:cNvSpPr/>
          <p:nvPr/>
        </p:nvSpPr>
        <p:spPr>
          <a:xfrm flipV="1">
            <a:off x="-87" y="6851033"/>
            <a:ext cx="9140283" cy="6967"/>
          </a:xfrm>
          <a:prstGeom prst="line">
            <a:avLst/>
          </a:prstGeom>
          <a:ln w="25400">
            <a:solidFill>
              <a:srgbClr val="E5C435"/>
            </a:solidFill>
            <a:bevel/>
          </a:ln>
        </p:spPr>
        <p:txBody>
          <a:bodyPr lIns="32144" tIns="32144" rIns="32144" bIns="32144"/>
          <a:lstStyle/>
          <a:p>
            <a:endParaRPr dirty="0"/>
          </a:p>
        </p:txBody>
      </p:sp>
      <p:grpSp>
        <p:nvGrpSpPr>
          <p:cNvPr id="902" name="Group 902"/>
          <p:cNvGrpSpPr/>
          <p:nvPr/>
        </p:nvGrpSpPr>
        <p:grpSpPr>
          <a:xfrm>
            <a:off x="5016838" y="5393646"/>
            <a:ext cx="3910561" cy="1346471"/>
            <a:chOff x="360585" y="244967"/>
            <a:chExt cx="5561686" cy="1914980"/>
          </a:xfrm>
        </p:grpSpPr>
        <p:sp>
          <p:nvSpPr>
            <p:cNvPr id="898" name="Shape 898"/>
            <p:cNvSpPr/>
            <p:nvPr/>
          </p:nvSpPr>
          <p:spPr>
            <a:xfrm>
              <a:off x="360585" y="244967"/>
              <a:ext cx="5065121" cy="1021361"/>
            </a:xfrm>
            <a:prstGeom prst="rect">
              <a:avLst/>
            </a:prstGeom>
            <a:noFill/>
            <a:ln w="12700" cap="flat">
              <a:noFill/>
              <a:miter lim="400000"/>
            </a:ln>
            <a:effectLst>
              <a:outerShdw blurRad="38100" dist="25400" dir="5400000" rotWithShape="0">
                <a:srgbClr val="000000">
                  <a:alpha val="50000"/>
                </a:srgbClr>
              </a:outerShdw>
            </a:effectLst>
            <a:extLst>
              <a:ext uri="{C572A759-6A51-4108-AA02-DFA0A04FC94B}">
                <ma14:wrappingTextBoxFlag xmlns:ma14="http://schemas.microsoft.com/office/mac/drawingml/2011/main" xmlns="" val="1"/>
              </a:ext>
            </a:extLst>
          </p:spPr>
          <p:txBody>
            <a:bodyPr wrap="square" lIns="50800" tIns="50800" rIns="50800" bIns="50800" numCol="1" anchor="ctr">
              <a:spAutoFit/>
            </a:bodyPr>
            <a:lstStyle>
              <a:lvl1pPr>
                <a:defRPr sz="8100" spc="-242">
                  <a:solidFill>
                    <a:srgbClr val="FEF4A8"/>
                  </a:solidFill>
                  <a:latin typeface="Avenir Book"/>
                  <a:ea typeface="Avenir Book"/>
                  <a:cs typeface="Avenir Book"/>
                  <a:sym typeface="Avenir Book"/>
                </a:defRPr>
              </a:lvl1pPr>
            </a:lstStyle>
            <a:p>
              <a:r>
                <a:rPr sz="4000" dirty="0" smtClean="0"/>
                <a:t>PeopleSoft</a:t>
              </a:r>
              <a:r>
                <a:rPr lang="en-US" sz="4000" dirty="0" smtClean="0"/>
                <a:t> ERP</a:t>
              </a:r>
              <a:endParaRPr sz="4000" dirty="0"/>
            </a:p>
          </p:txBody>
        </p:sp>
        <p:sp>
          <p:nvSpPr>
            <p:cNvPr id="899" name="Shape 899"/>
            <p:cNvSpPr/>
            <p:nvPr/>
          </p:nvSpPr>
          <p:spPr>
            <a:xfrm>
              <a:off x="482457" y="1219439"/>
              <a:ext cx="5137170" cy="393954"/>
            </a:xfrm>
            <a:prstGeom prst="rect">
              <a:avLst/>
            </a:prstGeom>
            <a:noFill/>
            <a:ln w="12700" cap="flat">
              <a:noFill/>
              <a:miter lim="400000"/>
            </a:ln>
            <a:effectLst>
              <a:outerShdw blurRad="38100" dist="25400" dir="5400000" rotWithShape="0">
                <a:srgbClr val="000000">
                  <a:alpha val="68162"/>
                </a:srgbClr>
              </a:outerShdw>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l">
                <a:defRPr sz="2800" spc="-56">
                  <a:solidFill>
                    <a:srgbClr val="FFFFFF"/>
                  </a:solidFill>
                  <a:latin typeface="Avenir Black"/>
                  <a:ea typeface="Avenir Black"/>
                  <a:cs typeface="Avenir Black"/>
                  <a:sym typeface="Avenir Black"/>
                </a:defRPr>
              </a:lvl1pPr>
            </a:lstStyle>
            <a:p>
              <a:r>
                <a:rPr sz="1800" dirty="0"/>
                <a:t>FSCM 9.2 </a:t>
              </a:r>
              <a:r>
                <a:rPr lang="en-US" sz="1800" dirty="0" smtClean="0"/>
                <a:t>UPGRADE</a:t>
              </a:r>
              <a:endParaRPr sz="1800" dirty="0"/>
            </a:p>
          </p:txBody>
        </p:sp>
        <p:sp>
          <p:nvSpPr>
            <p:cNvPr id="900" name="Shape 900"/>
            <p:cNvSpPr/>
            <p:nvPr/>
          </p:nvSpPr>
          <p:spPr>
            <a:xfrm>
              <a:off x="466438" y="1649988"/>
              <a:ext cx="5455833" cy="494650"/>
            </a:xfrm>
            <a:prstGeom prst="rect">
              <a:avLst/>
            </a:prstGeom>
            <a:solidFill>
              <a:srgbClr val="000000">
                <a:alpha val="28564"/>
              </a:srgbClr>
            </a:solidFill>
            <a:ln w="12700" cap="flat">
              <a:noFill/>
              <a:miter lim="400000"/>
            </a:ln>
            <a:effectLst/>
          </p:spPr>
          <p:txBody>
            <a:bodyPr wrap="square" lIns="50800" tIns="50800" rIns="50800" bIns="50800" numCol="1" anchor="ctr">
              <a:noAutofit/>
            </a:bodyPr>
            <a:lstStyle/>
            <a:p>
              <a:pPr>
                <a:defRPr>
                  <a:latin typeface="+mn-lt"/>
                  <a:ea typeface="+mn-ea"/>
                  <a:cs typeface="+mn-cs"/>
                  <a:sym typeface="Helvetica"/>
                </a:defRPr>
              </a:pPr>
              <a:endParaRPr dirty="0"/>
            </a:p>
          </p:txBody>
        </p:sp>
        <p:sp>
          <p:nvSpPr>
            <p:cNvPr id="901" name="Shape 901"/>
            <p:cNvSpPr/>
            <p:nvPr/>
          </p:nvSpPr>
          <p:spPr>
            <a:xfrm>
              <a:off x="676378" y="1634675"/>
              <a:ext cx="4749328" cy="52527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l">
                <a:defRPr sz="1900" spc="76">
                  <a:solidFill>
                    <a:srgbClr val="7DE9E3"/>
                  </a:solidFill>
                  <a:latin typeface="Avenir Medium"/>
                  <a:ea typeface="Avenir Medium"/>
                  <a:cs typeface="Avenir Medium"/>
                  <a:sym typeface="Avenir Medium"/>
                </a:defRPr>
              </a:lvl1pPr>
            </a:lstStyle>
            <a:p>
              <a:r>
                <a:rPr lang="en-US" sz="1200" dirty="0" smtClean="0"/>
                <a:t>Optum ERP Customers, Contacts and Products Changes</a:t>
              </a:r>
              <a:endParaRPr sz="1200" dirty="0"/>
            </a:p>
          </p:txBody>
        </p:sp>
      </p:grpSp>
    </p:spTree>
    <p:extLst>
      <p:ext uri="{BB962C8B-B14F-4D97-AF65-F5344CB8AC3E}">
        <p14:creationId xmlns:p14="http://schemas.microsoft.com/office/powerpoint/2010/main" val="3086126574"/>
      </p:ext>
    </p:extLst>
  </p:cSld>
  <p:clrMapOvr>
    <a:masterClrMapping/>
  </p:clrMapOvr>
  <p:transition spd="slow"/>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Customer</a:t>
            </a:r>
            <a:r>
              <a:rPr lang="en-US" sz="2000" dirty="0" smtClean="0"/>
              <a:t> </a:t>
            </a:r>
            <a:r>
              <a:rPr lang="en-US" sz="2000" dirty="0">
                <a:solidFill>
                  <a:srgbClr val="C00000"/>
                </a:solidFill>
              </a:rPr>
              <a:t>Hierarchy (Continued)</a:t>
            </a:r>
          </a:p>
        </p:txBody>
      </p:sp>
      <p:sp>
        <p:nvSpPr>
          <p:cNvPr id="3" name="Content Placeholder 2"/>
          <p:cNvSpPr>
            <a:spLocks noGrp="1"/>
          </p:cNvSpPr>
          <p:nvPr>
            <p:ph sz="half" idx="1"/>
          </p:nvPr>
        </p:nvSpPr>
        <p:spPr>
          <a:xfrm>
            <a:off x="230188" y="1151468"/>
            <a:ext cx="8686800" cy="5140150"/>
          </a:xfrm>
        </p:spPr>
        <p:txBody>
          <a:bodyPr/>
          <a:lstStyle/>
          <a:p>
            <a:pPr marL="0" indent="0">
              <a:buNone/>
            </a:pPr>
            <a:r>
              <a:rPr lang="en-US" sz="1800" dirty="0" smtClean="0"/>
              <a:t>    </a:t>
            </a:r>
            <a:endParaRPr lang="en-US" sz="2000" dirty="0"/>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157288"/>
            <a:ext cx="8296275" cy="51863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325488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Customer</a:t>
            </a:r>
            <a:r>
              <a:rPr lang="en-US" sz="2000" dirty="0" smtClean="0"/>
              <a:t> </a:t>
            </a:r>
            <a:r>
              <a:rPr lang="en-US" sz="2000" dirty="0">
                <a:solidFill>
                  <a:srgbClr val="C00000"/>
                </a:solidFill>
              </a:rPr>
              <a:t>Hierarchy (Continued)</a:t>
            </a:r>
          </a:p>
        </p:txBody>
      </p:sp>
      <p:sp>
        <p:nvSpPr>
          <p:cNvPr id="3" name="Content Placeholder 2"/>
          <p:cNvSpPr>
            <a:spLocks noGrp="1"/>
          </p:cNvSpPr>
          <p:nvPr>
            <p:ph sz="half" idx="1"/>
          </p:nvPr>
        </p:nvSpPr>
        <p:spPr>
          <a:xfrm>
            <a:off x="230188" y="1151468"/>
            <a:ext cx="8686800" cy="5140150"/>
          </a:xfrm>
        </p:spPr>
        <p:txBody>
          <a:bodyPr/>
          <a:lstStyle/>
          <a:p>
            <a:pPr marL="0" indent="0">
              <a:buNone/>
            </a:pPr>
            <a:r>
              <a:rPr lang="en-US" sz="1800" dirty="0" smtClean="0"/>
              <a:t>    </a:t>
            </a:r>
            <a:endParaRPr lang="en-US" sz="2000"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725" y="1095375"/>
            <a:ext cx="8201025" cy="5124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922810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Customer</a:t>
            </a:r>
            <a:r>
              <a:rPr lang="en-US" sz="2000" dirty="0" smtClean="0"/>
              <a:t> </a:t>
            </a:r>
            <a:r>
              <a:rPr lang="en-US" sz="2000" dirty="0">
                <a:solidFill>
                  <a:srgbClr val="C00000"/>
                </a:solidFill>
              </a:rPr>
              <a:t>Hierarchy (Continued)</a:t>
            </a:r>
          </a:p>
        </p:txBody>
      </p:sp>
      <p:sp>
        <p:nvSpPr>
          <p:cNvPr id="3" name="Content Placeholder 2"/>
          <p:cNvSpPr>
            <a:spLocks noGrp="1"/>
          </p:cNvSpPr>
          <p:nvPr>
            <p:ph sz="half" idx="1"/>
          </p:nvPr>
        </p:nvSpPr>
        <p:spPr>
          <a:xfrm>
            <a:off x="230188" y="1151468"/>
            <a:ext cx="8686800" cy="5140150"/>
          </a:xfrm>
        </p:spPr>
        <p:txBody>
          <a:bodyPr/>
          <a:lstStyle/>
          <a:p>
            <a:pPr marL="0" indent="0">
              <a:buNone/>
            </a:pPr>
            <a:r>
              <a:rPr lang="en-US" sz="1800" dirty="0" smtClean="0"/>
              <a:t>    </a:t>
            </a:r>
            <a:endParaRPr lang="en-US" sz="20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975" y="1095376"/>
            <a:ext cx="8696325" cy="51815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983397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Customer</a:t>
            </a:r>
            <a:r>
              <a:rPr lang="en-US" sz="2000" dirty="0" smtClean="0"/>
              <a:t> </a:t>
            </a:r>
            <a:r>
              <a:rPr lang="en-US" sz="2000" dirty="0">
                <a:solidFill>
                  <a:srgbClr val="C00000"/>
                </a:solidFill>
              </a:rPr>
              <a:t>Hierarchy (Continued)</a:t>
            </a:r>
          </a:p>
        </p:txBody>
      </p:sp>
      <p:sp>
        <p:nvSpPr>
          <p:cNvPr id="3" name="Content Placeholder 2"/>
          <p:cNvSpPr>
            <a:spLocks noGrp="1"/>
          </p:cNvSpPr>
          <p:nvPr>
            <p:ph sz="half" idx="1"/>
          </p:nvPr>
        </p:nvSpPr>
        <p:spPr>
          <a:xfrm>
            <a:off x="230188" y="1151468"/>
            <a:ext cx="8686800" cy="5140150"/>
          </a:xfrm>
        </p:spPr>
        <p:txBody>
          <a:bodyPr/>
          <a:lstStyle/>
          <a:p>
            <a:pPr marL="0" indent="0">
              <a:buNone/>
            </a:pPr>
            <a:r>
              <a:rPr lang="en-US" sz="1800" dirty="0" smtClean="0"/>
              <a:t>    </a:t>
            </a:r>
            <a:endParaRPr lang="en-US" sz="2000"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525" y="1147764"/>
            <a:ext cx="8372474" cy="15001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526" y="2781300"/>
            <a:ext cx="8372474" cy="3495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926920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Comprehensive Customer View</a:t>
            </a:r>
          </a:p>
        </p:txBody>
      </p:sp>
      <p:sp>
        <p:nvSpPr>
          <p:cNvPr id="3" name="Content Placeholder 2"/>
          <p:cNvSpPr>
            <a:spLocks noGrp="1"/>
          </p:cNvSpPr>
          <p:nvPr>
            <p:ph sz="half" idx="1"/>
          </p:nvPr>
        </p:nvSpPr>
        <p:spPr>
          <a:xfrm>
            <a:off x="230188" y="1151468"/>
            <a:ext cx="8686800" cy="5140150"/>
          </a:xfrm>
        </p:spPr>
        <p:txBody>
          <a:bodyPr/>
          <a:lstStyle/>
          <a:p>
            <a:r>
              <a:rPr lang="en-US" sz="1800" dirty="0" smtClean="0"/>
              <a:t>Comprehensive </a:t>
            </a:r>
            <a:r>
              <a:rPr lang="en-US" sz="1800" dirty="0"/>
              <a:t>Customer View consolidates content focused around key </a:t>
            </a:r>
            <a:r>
              <a:rPr lang="en-US" sz="1800" dirty="0" smtClean="0"/>
              <a:t>     performance indicators </a:t>
            </a:r>
            <a:r>
              <a:rPr lang="en-US" sz="1800" dirty="0"/>
              <a:t>into a dashboard, which provides the following: </a:t>
            </a:r>
            <a:endParaRPr lang="en-US" sz="1800" dirty="0" smtClean="0"/>
          </a:p>
          <a:p>
            <a:pPr lvl="1"/>
            <a:r>
              <a:rPr lang="en-US" sz="1600" dirty="0"/>
              <a:t>Customer profile information.</a:t>
            </a:r>
          </a:p>
          <a:p>
            <a:pPr lvl="1"/>
            <a:r>
              <a:rPr lang="en-US" sz="1600" dirty="0"/>
              <a:t>Customer analytics.</a:t>
            </a:r>
          </a:p>
          <a:p>
            <a:pPr lvl="1"/>
            <a:r>
              <a:rPr lang="en-US" sz="1600" dirty="0"/>
              <a:t>Transactional information at both summary and detail levels.</a:t>
            </a:r>
          </a:p>
          <a:p>
            <a:pPr lvl="1"/>
            <a:r>
              <a:rPr lang="en-US" sz="1600" dirty="0"/>
              <a:t>Comparative analysis of customers</a:t>
            </a:r>
            <a:r>
              <a:rPr lang="en-US" sz="1600" dirty="0" smtClean="0"/>
              <a:t>.</a:t>
            </a:r>
          </a:p>
          <a:p>
            <a:pPr marL="228600" lvl="1">
              <a:buClr>
                <a:schemeClr val="accent1"/>
              </a:buClr>
              <a:buFont typeface="Arial" charset="0"/>
              <a:buChar char="•"/>
            </a:pPr>
            <a:r>
              <a:rPr lang="en-US" dirty="0"/>
              <a:t>Displays multiple </a:t>
            </a:r>
            <a:r>
              <a:rPr lang="en-US" dirty="0" err="1"/>
              <a:t>pagelets</a:t>
            </a:r>
            <a:r>
              <a:rPr lang="en-US" dirty="0"/>
              <a:t> containing metrics, analytics, graphs, various transaction details, and pivot </a:t>
            </a:r>
            <a:r>
              <a:rPr lang="en-US" dirty="0" smtClean="0"/>
              <a:t>grids </a:t>
            </a:r>
            <a:r>
              <a:rPr lang="en-US" dirty="0"/>
              <a:t>corresponding to </a:t>
            </a:r>
            <a:r>
              <a:rPr lang="en-US" dirty="0" smtClean="0"/>
              <a:t>customers.</a:t>
            </a:r>
          </a:p>
          <a:p>
            <a:pPr marL="228600" lvl="1">
              <a:buClr>
                <a:schemeClr val="accent1"/>
              </a:buClr>
              <a:buFont typeface="Arial" charset="0"/>
              <a:buChar char="•"/>
            </a:pPr>
            <a:r>
              <a:rPr lang="en-US" dirty="0" smtClean="0"/>
              <a:t>Option to </a:t>
            </a:r>
            <a:r>
              <a:rPr lang="en-US" dirty="0"/>
              <a:t>review various metrics related to single or multiple customers in an analysis or comparative </a:t>
            </a:r>
            <a:r>
              <a:rPr lang="en-US" dirty="0" smtClean="0"/>
              <a:t>view.</a:t>
            </a:r>
          </a:p>
          <a:p>
            <a:pPr marL="228600" lvl="1">
              <a:buClr>
                <a:schemeClr val="accent1"/>
              </a:buClr>
              <a:buFont typeface="Arial" charset="0"/>
              <a:buChar char="•"/>
            </a:pPr>
            <a:r>
              <a:rPr lang="en-US" dirty="0"/>
              <a:t>The Customer Transaction Wheel provides direct access to transaction pages associated with a </a:t>
            </a:r>
            <a:r>
              <a:rPr lang="en-US" dirty="0" smtClean="0"/>
              <a:t>customer.</a:t>
            </a:r>
            <a:endParaRPr lang="en-US" dirty="0"/>
          </a:p>
        </p:txBody>
      </p:sp>
    </p:spTree>
    <p:extLst>
      <p:ext uri="{BB962C8B-B14F-4D97-AF65-F5344CB8AC3E}">
        <p14:creationId xmlns:p14="http://schemas.microsoft.com/office/powerpoint/2010/main" val="26671918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Comprehensive Customer </a:t>
            </a:r>
            <a:r>
              <a:rPr lang="en-US" sz="2000" dirty="0" smtClean="0">
                <a:solidFill>
                  <a:srgbClr val="C00000"/>
                </a:solidFill>
              </a:rPr>
              <a:t>View (</a:t>
            </a:r>
            <a:r>
              <a:rPr lang="en-US" sz="2000" dirty="0">
                <a:solidFill>
                  <a:srgbClr val="C00000"/>
                </a:solidFill>
              </a:rPr>
              <a:t>Continued)</a:t>
            </a:r>
          </a:p>
        </p:txBody>
      </p:sp>
      <p:pic>
        <p:nvPicPr>
          <p:cNvPr id="8194" name="Picture 2"/>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484474" y="1136650"/>
            <a:ext cx="8259476" cy="51403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214603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Comprehensive Customer </a:t>
            </a:r>
            <a:r>
              <a:rPr lang="en-US" sz="2000" dirty="0" smtClean="0">
                <a:solidFill>
                  <a:srgbClr val="C00000"/>
                </a:solidFill>
              </a:rPr>
              <a:t>View </a:t>
            </a:r>
            <a:r>
              <a:rPr lang="en-US" sz="2000" dirty="0">
                <a:solidFill>
                  <a:srgbClr val="C00000"/>
                </a:solidFill>
              </a:rPr>
              <a:t>(Continued)</a:t>
            </a:r>
          </a:p>
        </p:txBody>
      </p:sp>
      <p:sp>
        <p:nvSpPr>
          <p:cNvPr id="3" name="Content Placeholder 2"/>
          <p:cNvSpPr>
            <a:spLocks noGrp="1"/>
          </p:cNvSpPr>
          <p:nvPr>
            <p:ph idx="1"/>
          </p:nvPr>
        </p:nvSpPr>
        <p:spPr/>
        <p:txBody>
          <a:bodyPr/>
          <a:lstStyle/>
          <a:p>
            <a:pPr marL="0" indent="0">
              <a:buNone/>
            </a:pPr>
            <a:r>
              <a:rPr lang="en-US" sz="1800" dirty="0"/>
              <a:t>This example shows the side-by-side comparison of the Aging pivot grid for two customers.</a:t>
            </a: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709740"/>
            <a:ext cx="8067675" cy="454818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717605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Business Process Weaver</a:t>
            </a:r>
            <a:endParaRPr lang="en-US" sz="2000" b="0" dirty="0">
              <a:solidFill>
                <a:srgbClr val="C00000"/>
              </a:solidFill>
            </a:endParaRPr>
          </a:p>
        </p:txBody>
      </p:sp>
      <p:sp>
        <p:nvSpPr>
          <p:cNvPr id="3" name="Content Placeholder 2"/>
          <p:cNvSpPr>
            <a:spLocks noGrp="1"/>
          </p:cNvSpPr>
          <p:nvPr>
            <p:ph sz="half" idx="1"/>
          </p:nvPr>
        </p:nvSpPr>
        <p:spPr>
          <a:xfrm>
            <a:off x="230188" y="1151468"/>
            <a:ext cx="8686800" cy="5140150"/>
          </a:xfrm>
        </p:spPr>
        <p:txBody>
          <a:bodyPr/>
          <a:lstStyle/>
          <a:p>
            <a:pPr marL="228600" lvl="1">
              <a:buClr>
                <a:schemeClr val="accent1"/>
              </a:buClr>
              <a:buFont typeface="Arial" charset="0"/>
              <a:buChar char="•"/>
            </a:pPr>
            <a:r>
              <a:rPr lang="en-US" dirty="0" smtClean="0"/>
              <a:t>PeopleSoft </a:t>
            </a:r>
            <a:r>
              <a:rPr lang="en-US" dirty="0"/>
              <a:t>Business Process Weaver, a visualization and orchestration platform, enables organizations to model, manage, and support the stringing of scheduled processes (both delivered and custom), including the grouping of processes (</a:t>
            </a:r>
            <a:r>
              <a:rPr lang="en-US" dirty="0" err="1"/>
              <a:t>PSJob</a:t>
            </a:r>
            <a:r>
              <a:rPr lang="en-US" dirty="0"/>
              <a:t>) and user interactions</a:t>
            </a:r>
            <a:r>
              <a:rPr lang="en-US" dirty="0" smtClean="0"/>
              <a:t>.</a:t>
            </a:r>
          </a:p>
          <a:p>
            <a:pPr marL="228600" lvl="1">
              <a:buClr>
                <a:schemeClr val="accent1"/>
              </a:buClr>
              <a:buFont typeface="Arial" charset="0"/>
              <a:buChar char="•"/>
            </a:pPr>
            <a:r>
              <a:rPr lang="en-US" dirty="0" smtClean="0"/>
              <a:t>Ability to string </a:t>
            </a:r>
            <a:r>
              <a:rPr lang="en-US" dirty="0"/>
              <a:t>processes together and include user intervention in validating the results before or after specific processes </a:t>
            </a:r>
            <a:endParaRPr lang="en-US" dirty="0" smtClean="0"/>
          </a:p>
          <a:p>
            <a:pPr marL="228600" lvl="1">
              <a:buClr>
                <a:schemeClr val="accent1"/>
              </a:buClr>
              <a:buFont typeface="Arial" charset="0"/>
              <a:buChar char="•"/>
            </a:pPr>
            <a:endParaRPr lang="en-US" sz="2000" dirty="0"/>
          </a:p>
        </p:txBody>
      </p:sp>
    </p:spTree>
    <p:extLst>
      <p:ext uri="{BB962C8B-B14F-4D97-AF65-F5344CB8AC3E}">
        <p14:creationId xmlns:p14="http://schemas.microsoft.com/office/powerpoint/2010/main" val="25902398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Business Process Weaver</a:t>
            </a:r>
            <a:endParaRPr lang="en-US" sz="2000" b="0" dirty="0">
              <a:solidFill>
                <a:srgbClr val="C00000"/>
              </a:solidFill>
            </a:endParaRPr>
          </a:p>
        </p:txBody>
      </p:sp>
      <p:sp>
        <p:nvSpPr>
          <p:cNvPr id="3" name="Content Placeholder 2"/>
          <p:cNvSpPr>
            <a:spLocks noGrp="1"/>
          </p:cNvSpPr>
          <p:nvPr>
            <p:ph sz="half" idx="1"/>
          </p:nvPr>
        </p:nvSpPr>
        <p:spPr>
          <a:xfrm>
            <a:off x="230188" y="1151468"/>
            <a:ext cx="8686800" cy="5140150"/>
          </a:xfrm>
        </p:spPr>
        <p:txBody>
          <a:bodyPr/>
          <a:lstStyle/>
          <a:p>
            <a:pPr marL="228600" lvl="1">
              <a:buClr>
                <a:schemeClr val="accent1"/>
              </a:buClr>
              <a:buFont typeface="Arial" charset="0"/>
              <a:buChar char="•"/>
            </a:pPr>
            <a:r>
              <a:rPr lang="en-US" dirty="0"/>
              <a:t>Business Process </a:t>
            </a:r>
            <a:r>
              <a:rPr lang="en-US" dirty="0" smtClean="0"/>
              <a:t>Definition</a:t>
            </a:r>
          </a:p>
          <a:p>
            <a:pPr marL="228600" lvl="1">
              <a:buClr>
                <a:schemeClr val="accent1"/>
              </a:buClr>
              <a:buFont typeface="Arial" charset="0"/>
              <a:buChar char="•"/>
            </a:pPr>
            <a:endParaRPr lang="en-US" sz="2000"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975" y="1628775"/>
            <a:ext cx="8610600" cy="4705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451307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Business Process Weaver</a:t>
            </a:r>
            <a:endParaRPr lang="en-US" sz="2000" b="0" dirty="0">
              <a:solidFill>
                <a:srgbClr val="C00000"/>
              </a:solidFill>
            </a:endParaRPr>
          </a:p>
        </p:txBody>
      </p:sp>
      <p:sp>
        <p:nvSpPr>
          <p:cNvPr id="3" name="Content Placeholder 2"/>
          <p:cNvSpPr>
            <a:spLocks noGrp="1"/>
          </p:cNvSpPr>
          <p:nvPr>
            <p:ph sz="half" idx="1"/>
          </p:nvPr>
        </p:nvSpPr>
        <p:spPr>
          <a:xfrm>
            <a:off x="230188" y="1151468"/>
            <a:ext cx="8686800" cy="5140150"/>
          </a:xfrm>
        </p:spPr>
        <p:txBody>
          <a:bodyPr/>
          <a:lstStyle/>
          <a:p>
            <a:pPr marL="228600" lvl="1">
              <a:buClr>
                <a:schemeClr val="accent1"/>
              </a:buClr>
              <a:buFont typeface="Arial" charset="0"/>
              <a:buChar char="•"/>
            </a:pPr>
            <a:r>
              <a:rPr lang="en-US" dirty="0"/>
              <a:t>Business Process Instance </a:t>
            </a:r>
            <a:r>
              <a:rPr lang="en-US" dirty="0" smtClean="0"/>
              <a:t>page</a:t>
            </a:r>
          </a:p>
          <a:p>
            <a:pPr lvl="1">
              <a:buClr>
                <a:schemeClr val="bg2"/>
              </a:buClr>
            </a:pPr>
            <a:r>
              <a:rPr lang="en-US" sz="1600" dirty="0"/>
              <a:t>Use the Business Process Instance page to review and control the execution of business processes. </a:t>
            </a: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473" y="2209799"/>
            <a:ext cx="8667751" cy="4105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427774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solidFill>
                  <a:srgbClr val="C00000"/>
                </a:solidFill>
              </a:rPr>
              <a:t>Agenda</a:t>
            </a:r>
            <a:endParaRPr lang="en-US" sz="2000" dirty="0">
              <a:solidFill>
                <a:srgbClr val="C00000"/>
              </a:solidFill>
            </a:endParaRPr>
          </a:p>
        </p:txBody>
      </p:sp>
      <p:sp>
        <p:nvSpPr>
          <p:cNvPr id="3" name="Content Placeholder 2"/>
          <p:cNvSpPr>
            <a:spLocks noGrp="1"/>
          </p:cNvSpPr>
          <p:nvPr>
            <p:ph sz="half" idx="1"/>
          </p:nvPr>
        </p:nvSpPr>
        <p:spPr>
          <a:xfrm>
            <a:off x="219556" y="1140010"/>
            <a:ext cx="8686800" cy="5613845"/>
          </a:xfrm>
        </p:spPr>
        <p:txBody>
          <a:bodyPr/>
          <a:lstStyle/>
          <a:p>
            <a:r>
              <a:rPr lang="en-US" sz="1600" dirty="0" smtClean="0"/>
              <a:t>Introductions</a:t>
            </a:r>
          </a:p>
          <a:p>
            <a:r>
              <a:rPr lang="en-US" sz="1600" dirty="0" smtClean="0"/>
              <a:t>Objectives</a:t>
            </a:r>
          </a:p>
          <a:p>
            <a:r>
              <a:rPr lang="en-US" sz="1600" dirty="0" smtClean="0"/>
              <a:t>Schedule </a:t>
            </a:r>
          </a:p>
          <a:p>
            <a:r>
              <a:rPr lang="en-US" sz="1600" dirty="0" smtClean="0"/>
              <a:t>Fit Gap </a:t>
            </a:r>
            <a:endParaRPr lang="en-US" sz="1600" dirty="0"/>
          </a:p>
          <a:p>
            <a:pPr lvl="1"/>
            <a:r>
              <a:rPr lang="en-US" sz="1400" dirty="0" smtClean="0"/>
              <a:t>Business Process Deltas between 9.1 and 9.2 </a:t>
            </a:r>
          </a:p>
          <a:p>
            <a:pPr lvl="2"/>
            <a:r>
              <a:rPr lang="en-US" sz="1100" dirty="0" smtClean="0"/>
              <a:t>Confirm new functionality that should be explored for system design</a:t>
            </a:r>
          </a:p>
          <a:p>
            <a:pPr lvl="1"/>
            <a:r>
              <a:rPr lang="en-US" sz="1400" dirty="0"/>
              <a:t>Customizations</a:t>
            </a:r>
          </a:p>
          <a:p>
            <a:pPr lvl="2"/>
            <a:r>
              <a:rPr lang="en-US" sz="1100" dirty="0"/>
              <a:t>Retrofit / </a:t>
            </a:r>
            <a:r>
              <a:rPr lang="en-US" sz="1100" dirty="0" smtClean="0"/>
              <a:t>Eliminate</a:t>
            </a:r>
          </a:p>
          <a:p>
            <a:pPr lvl="1"/>
            <a:r>
              <a:rPr lang="en-US" sz="1400" dirty="0" smtClean="0"/>
              <a:t>Interfaces</a:t>
            </a:r>
          </a:p>
          <a:p>
            <a:pPr lvl="2"/>
            <a:r>
              <a:rPr lang="en-US" sz="1100" dirty="0" smtClean="0"/>
              <a:t>Retrofit / Eliminate</a:t>
            </a:r>
          </a:p>
          <a:p>
            <a:pPr lvl="1"/>
            <a:r>
              <a:rPr lang="en-US" sz="1400" dirty="0" smtClean="0"/>
              <a:t>Security</a:t>
            </a:r>
          </a:p>
          <a:p>
            <a:r>
              <a:rPr lang="en-US" sz="1600" dirty="0" smtClean="0"/>
              <a:t>Q&amp;A</a:t>
            </a:r>
          </a:p>
          <a:p>
            <a:r>
              <a:rPr lang="en-US" sz="1600" dirty="0" smtClean="0"/>
              <a:t>Appendix</a:t>
            </a:r>
            <a:endParaRPr lang="en-US" sz="1600" dirty="0"/>
          </a:p>
        </p:txBody>
      </p:sp>
      <p:pic>
        <p:nvPicPr>
          <p:cNvPr id="4" name="Picture 4" descr="MCj04349290000[1]"/>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86550" y="1214438"/>
            <a:ext cx="1828800" cy="182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747349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a:solidFill>
                  <a:srgbClr val="C00000"/>
                </a:solidFill>
              </a:rPr>
              <a:t>Data </a:t>
            </a:r>
            <a:r>
              <a:rPr lang="en-US" sz="2000" smtClean="0">
                <a:solidFill>
                  <a:srgbClr val="C00000"/>
                </a:solidFill>
              </a:rPr>
              <a:t>Configuration Workbench </a:t>
            </a:r>
            <a:r>
              <a:rPr lang="en-US" sz="2000" dirty="0">
                <a:solidFill>
                  <a:srgbClr val="C00000"/>
                </a:solidFill>
              </a:rPr>
              <a:t>for Application Data</a:t>
            </a:r>
          </a:p>
        </p:txBody>
      </p:sp>
      <p:sp>
        <p:nvSpPr>
          <p:cNvPr id="3" name="Content Placeholder 2"/>
          <p:cNvSpPr>
            <a:spLocks noGrp="1"/>
          </p:cNvSpPr>
          <p:nvPr>
            <p:ph sz="half" idx="1"/>
          </p:nvPr>
        </p:nvSpPr>
        <p:spPr>
          <a:xfrm>
            <a:off x="230188" y="1151468"/>
            <a:ext cx="8686800" cy="5140150"/>
          </a:xfrm>
        </p:spPr>
        <p:txBody>
          <a:bodyPr/>
          <a:lstStyle/>
          <a:p>
            <a:pPr marL="228600" lvl="1">
              <a:buClr>
                <a:schemeClr val="accent1"/>
              </a:buClr>
              <a:buFont typeface="Arial" charset="0"/>
              <a:buChar char="•"/>
            </a:pPr>
            <a:r>
              <a:rPr lang="en-US" sz="1400" dirty="0" smtClean="0"/>
              <a:t>Enables </a:t>
            </a:r>
            <a:r>
              <a:rPr lang="en-US" sz="1400" dirty="0"/>
              <a:t> </a:t>
            </a:r>
            <a:r>
              <a:rPr lang="en-US" sz="1400" dirty="0" smtClean="0"/>
              <a:t>to </a:t>
            </a:r>
            <a:r>
              <a:rPr lang="en-US" sz="1400" dirty="0"/>
              <a:t>compare, validate, and copy application configuration data from one database to another using Application Data Sets (ADS) as its underlying transport </a:t>
            </a:r>
            <a:r>
              <a:rPr lang="en-US" sz="1400" dirty="0" smtClean="0"/>
              <a:t>technology</a:t>
            </a:r>
          </a:p>
          <a:p>
            <a:pPr marL="228600" lvl="1">
              <a:buClr>
                <a:schemeClr val="accent1"/>
              </a:buClr>
              <a:buFont typeface="Arial" charset="0"/>
              <a:buChar char="•"/>
            </a:pPr>
            <a:r>
              <a:rPr lang="en-US" sz="1400" dirty="0"/>
              <a:t>E</a:t>
            </a:r>
            <a:r>
              <a:rPr lang="en-US" sz="1400" dirty="0" smtClean="0"/>
              <a:t>ffective </a:t>
            </a:r>
            <a:r>
              <a:rPr lang="en-US" sz="1400" dirty="0"/>
              <a:t>alternative to Data Mover </a:t>
            </a:r>
            <a:r>
              <a:rPr lang="en-US" sz="1400" dirty="0" smtClean="0"/>
              <a:t>scripts</a:t>
            </a:r>
          </a:p>
          <a:p>
            <a:pPr marL="228600" lvl="1">
              <a:buClr>
                <a:schemeClr val="accent1"/>
              </a:buClr>
              <a:buFont typeface="Arial" charset="0"/>
              <a:buChar char="•"/>
            </a:pPr>
            <a:r>
              <a:rPr lang="en-US" sz="1400" dirty="0"/>
              <a:t>Any authorized developer or administrator can easily define application data sets using the PeopleSoft Pure Internet Architecture (PIA) and compare and copy the </a:t>
            </a:r>
            <a:r>
              <a:rPr lang="en-US" sz="1400" dirty="0" smtClean="0"/>
              <a:t>data</a:t>
            </a:r>
          </a:p>
          <a:p>
            <a:pPr marL="228600" lvl="1">
              <a:buClr>
                <a:schemeClr val="accent1"/>
              </a:buClr>
              <a:buFont typeface="Arial" charset="0"/>
              <a:buChar char="•"/>
            </a:pPr>
            <a:r>
              <a:rPr lang="en-US" sz="1400" dirty="0"/>
              <a:t>This functionality is introduced in 9.2 for the following applications:</a:t>
            </a:r>
          </a:p>
          <a:p>
            <a:pPr lvl="1">
              <a:buClr>
                <a:schemeClr val="tx1"/>
              </a:buClr>
            </a:pPr>
            <a:r>
              <a:rPr lang="en-US" sz="1200" dirty="0"/>
              <a:t> Allocations</a:t>
            </a:r>
          </a:p>
          <a:p>
            <a:pPr lvl="1">
              <a:buClr>
                <a:schemeClr val="tx1"/>
              </a:buClr>
            </a:pPr>
            <a:r>
              <a:rPr lang="en-US" sz="1200" dirty="0"/>
              <a:t> </a:t>
            </a:r>
            <a:r>
              <a:rPr lang="en-US" sz="1200" dirty="0" err="1"/>
              <a:t>WorkCenters</a:t>
            </a:r>
            <a:endParaRPr lang="en-US" sz="1200" dirty="0"/>
          </a:p>
          <a:p>
            <a:pPr lvl="1">
              <a:buClr>
                <a:schemeClr val="tx1"/>
              </a:buClr>
            </a:pPr>
            <a:r>
              <a:rPr lang="en-US" sz="1200" dirty="0"/>
              <a:t> Accounting Rules</a:t>
            </a:r>
          </a:p>
          <a:p>
            <a:pPr marL="228600" lvl="1">
              <a:buClr>
                <a:schemeClr val="accent1"/>
              </a:buClr>
              <a:buFont typeface="Arial" charset="0"/>
              <a:buChar char="•"/>
            </a:pPr>
            <a:r>
              <a:rPr lang="en-US" sz="1400" dirty="0" smtClean="0"/>
              <a:t>From 9.2 </a:t>
            </a:r>
            <a:r>
              <a:rPr lang="en-US" sz="1400" dirty="0"/>
              <a:t>Update Image </a:t>
            </a:r>
            <a:r>
              <a:rPr lang="en-US" sz="1400" dirty="0" smtClean="0"/>
              <a:t>14 below are the </a:t>
            </a:r>
            <a:r>
              <a:rPr lang="en-US" sz="1400" dirty="0"/>
              <a:t>Application Data Sets </a:t>
            </a:r>
            <a:r>
              <a:rPr lang="en-US" sz="1400" dirty="0" smtClean="0"/>
              <a:t>which were included:</a:t>
            </a:r>
            <a:endParaRPr lang="en-US" sz="1400" dirty="0"/>
          </a:p>
          <a:p>
            <a:pPr lvl="1">
              <a:buClr>
                <a:schemeClr val="tx1"/>
              </a:buClr>
            </a:pPr>
            <a:r>
              <a:rPr lang="en-US" sz="1200" dirty="0"/>
              <a:t>Aging</a:t>
            </a:r>
          </a:p>
          <a:p>
            <a:pPr lvl="1">
              <a:buClr>
                <a:schemeClr val="tx1"/>
              </a:buClr>
            </a:pPr>
            <a:r>
              <a:rPr lang="en-US" sz="1200" dirty="0"/>
              <a:t>Condition Monitor</a:t>
            </a:r>
          </a:p>
          <a:p>
            <a:pPr lvl="1">
              <a:buClr>
                <a:schemeClr val="tx1"/>
              </a:buClr>
            </a:pPr>
            <a:r>
              <a:rPr lang="en-US" sz="1200" dirty="0"/>
              <a:t>Payment Predictor</a:t>
            </a:r>
          </a:p>
        </p:txBody>
      </p:sp>
    </p:spTree>
    <p:extLst>
      <p:ext uri="{BB962C8B-B14F-4D97-AF65-F5344CB8AC3E}">
        <p14:creationId xmlns:p14="http://schemas.microsoft.com/office/powerpoint/2010/main" val="122542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Activity Guides</a:t>
            </a:r>
          </a:p>
        </p:txBody>
      </p:sp>
      <p:sp>
        <p:nvSpPr>
          <p:cNvPr id="3" name="Content Placeholder 2"/>
          <p:cNvSpPr>
            <a:spLocks noGrp="1"/>
          </p:cNvSpPr>
          <p:nvPr>
            <p:ph sz="half" idx="1"/>
          </p:nvPr>
        </p:nvSpPr>
        <p:spPr>
          <a:xfrm>
            <a:off x="230188" y="1151468"/>
            <a:ext cx="8686800" cy="5140150"/>
          </a:xfrm>
        </p:spPr>
        <p:txBody>
          <a:bodyPr/>
          <a:lstStyle/>
          <a:p>
            <a:r>
              <a:rPr lang="en-US" sz="1400" dirty="0"/>
              <a:t>Activity Guides allow application designers to define processes that guide users through a series of predefined actions to complete a transaction / Process. </a:t>
            </a:r>
          </a:p>
          <a:p>
            <a:r>
              <a:rPr lang="en-US" sz="1400" dirty="0"/>
              <a:t>Users are presented with a list of actions on their screen which need to be completed to finish a transaction/Process </a:t>
            </a:r>
          </a:p>
          <a:p>
            <a:r>
              <a:rPr lang="en-US" sz="1400" dirty="0"/>
              <a:t>The configuration allows </a:t>
            </a:r>
            <a:r>
              <a:rPr lang="en-US" sz="1400" dirty="0" smtClean="0"/>
              <a:t>to </a:t>
            </a:r>
            <a:r>
              <a:rPr lang="en-US" sz="1400" dirty="0"/>
              <a:t>specify which steps are optional and which ones are required </a:t>
            </a:r>
          </a:p>
          <a:p>
            <a:r>
              <a:rPr lang="en-US" sz="1400" dirty="0" smtClean="0"/>
              <a:t>Can even </a:t>
            </a:r>
            <a:r>
              <a:rPr lang="en-US" sz="1400" dirty="0"/>
              <a:t>launch workflow and approval routing as part of </a:t>
            </a:r>
            <a:r>
              <a:rPr lang="en-US" sz="1400" dirty="0" smtClean="0"/>
              <a:t>the processing </a:t>
            </a:r>
            <a:r>
              <a:rPr lang="en-US" sz="1400" dirty="0"/>
              <a:t>steps </a:t>
            </a:r>
          </a:p>
          <a:p>
            <a:r>
              <a:rPr lang="en-US" sz="1400" dirty="0"/>
              <a:t>Activity guides are very different from workflow. </a:t>
            </a:r>
          </a:p>
          <a:p>
            <a:pPr lvl="1"/>
            <a:r>
              <a:rPr lang="en-US" sz="1200" dirty="0"/>
              <a:t>Activity Guides – Perform Transactions </a:t>
            </a:r>
          </a:p>
          <a:p>
            <a:pPr lvl="1"/>
            <a:r>
              <a:rPr lang="en-US" sz="1200" dirty="0"/>
              <a:t>Workflows – Approve or </a:t>
            </a:r>
            <a:r>
              <a:rPr lang="en-US" sz="1200" dirty="0" smtClean="0"/>
              <a:t>Deny</a:t>
            </a:r>
          </a:p>
          <a:p>
            <a:pPr marL="228600" lvl="1">
              <a:buClr>
                <a:schemeClr val="accent1"/>
              </a:buClr>
              <a:buFont typeface="Arial" charset="0"/>
              <a:buChar char="•"/>
            </a:pPr>
            <a:r>
              <a:rPr lang="en-US" sz="1400" dirty="0" smtClean="0"/>
              <a:t>Advantages</a:t>
            </a:r>
          </a:p>
          <a:p>
            <a:pPr lvl="1">
              <a:buClr>
                <a:schemeClr val="tx1"/>
              </a:buClr>
            </a:pPr>
            <a:r>
              <a:rPr lang="en-US" sz="1200" dirty="0"/>
              <a:t>Lower Cost &amp; Time needed for Training</a:t>
            </a:r>
          </a:p>
          <a:p>
            <a:pPr lvl="1">
              <a:buClr>
                <a:schemeClr val="tx1"/>
              </a:buClr>
            </a:pPr>
            <a:r>
              <a:rPr lang="en-US" sz="1200" dirty="0"/>
              <a:t>Improve data quality to reduce reconciliation issues</a:t>
            </a:r>
          </a:p>
          <a:p>
            <a:pPr lvl="1">
              <a:buClr>
                <a:schemeClr val="tx1"/>
              </a:buClr>
            </a:pPr>
            <a:r>
              <a:rPr lang="en-US" sz="1200" dirty="0"/>
              <a:t>Decrease process cycle times to improve cash flows</a:t>
            </a:r>
          </a:p>
          <a:p>
            <a:pPr lvl="1">
              <a:buClr>
                <a:schemeClr val="tx1"/>
              </a:buClr>
            </a:pPr>
            <a:r>
              <a:rPr lang="en-US" sz="1200" dirty="0"/>
              <a:t>Measure Individual, Process &amp; Business Performance</a:t>
            </a:r>
          </a:p>
          <a:p>
            <a:pPr marL="228600" lvl="1">
              <a:buClr>
                <a:schemeClr val="accent1"/>
              </a:buClr>
              <a:buFont typeface="Arial" charset="0"/>
              <a:buChar char="•"/>
            </a:pPr>
            <a:endParaRPr lang="en-US" sz="1400" dirty="0"/>
          </a:p>
        </p:txBody>
      </p:sp>
    </p:spTree>
    <p:extLst>
      <p:ext uri="{BB962C8B-B14F-4D97-AF65-F5344CB8AC3E}">
        <p14:creationId xmlns:p14="http://schemas.microsoft.com/office/powerpoint/2010/main" val="159431589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Customizations</a:t>
            </a:r>
          </a:p>
        </p:txBody>
      </p:sp>
      <p:graphicFrame>
        <p:nvGraphicFramePr>
          <p:cNvPr id="5" name="Table 4"/>
          <p:cNvGraphicFramePr>
            <a:graphicFrameLocks noGrp="1"/>
          </p:cNvGraphicFramePr>
          <p:nvPr>
            <p:extLst>
              <p:ext uri="{D42A27DB-BD31-4B8C-83A1-F6EECF244321}">
                <p14:modId xmlns:p14="http://schemas.microsoft.com/office/powerpoint/2010/main" val="2098114926"/>
              </p:ext>
            </p:extLst>
          </p:nvPr>
        </p:nvGraphicFramePr>
        <p:xfrm>
          <a:off x="224477" y="1104900"/>
          <a:ext cx="8634483" cy="5285105"/>
        </p:xfrm>
        <a:graphic>
          <a:graphicData uri="http://schemas.openxmlformats.org/drawingml/2006/table">
            <a:tbl>
              <a:tblPr firstRow="1" bandRow="1">
                <a:tableStyleId>{8EC20E35-A176-4012-BC5E-935CFFF8708E}</a:tableStyleId>
              </a:tblPr>
              <a:tblGrid>
                <a:gridCol w="3171850"/>
                <a:gridCol w="3929981"/>
                <a:gridCol w="1532652"/>
              </a:tblGrid>
              <a:tr h="240665">
                <a:tc>
                  <a:txBody>
                    <a:bodyPr/>
                    <a:lstStyle/>
                    <a:p>
                      <a:pPr algn="l" fontAlgn="b"/>
                      <a:r>
                        <a:rPr lang="en-US" sz="1400" b="0" i="0" u="none" strike="noStrike" dirty="0" smtClean="0">
                          <a:solidFill>
                            <a:schemeClr val="bg1"/>
                          </a:solidFill>
                          <a:effectLst/>
                          <a:latin typeface="Arial" panose="020B0604020202020204" pitchFamily="34" charset="0"/>
                          <a:cs typeface="Arial" panose="020B0604020202020204" pitchFamily="34" charset="0"/>
                        </a:rPr>
                        <a:t>Customizations</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R="0" marT="0" marB="0" anchor="b"/>
                </a:tc>
                <a:tc>
                  <a:txBody>
                    <a:bodyPr/>
                    <a:lstStyle/>
                    <a:p>
                      <a:pPr algn="l" fontAlgn="b"/>
                      <a:r>
                        <a:rPr lang="en-US" sz="1400" b="0" i="0" u="none" strike="noStrike" dirty="0" smtClean="0">
                          <a:solidFill>
                            <a:schemeClr val="bg1"/>
                          </a:solidFill>
                          <a:effectLst/>
                          <a:latin typeface="Arial" panose="020B0604020202020204" pitchFamily="34" charset="0"/>
                          <a:cs typeface="Arial" panose="020B0604020202020204" pitchFamily="34" charset="0"/>
                        </a:rPr>
                        <a:t>Description of changes</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R="0" marT="0" marB="0" anchor="ctr"/>
                </a:tc>
                <a:tc>
                  <a:txBody>
                    <a:bodyPr/>
                    <a:lstStyle/>
                    <a:p>
                      <a:pPr algn="ctr" fontAlgn="b"/>
                      <a:r>
                        <a:rPr lang="en-US" sz="1400" b="0" i="0" u="none" strike="noStrike" dirty="0" smtClean="0">
                          <a:solidFill>
                            <a:schemeClr val="bg1"/>
                          </a:solidFill>
                          <a:effectLst/>
                          <a:latin typeface="Arial" panose="020B0604020202020204" pitchFamily="34" charset="0"/>
                          <a:cs typeface="Arial" panose="020B0604020202020204" pitchFamily="34" charset="0"/>
                        </a:rPr>
                        <a:t>Carry forward</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Line of Business</a:t>
                      </a:r>
                    </a:p>
                  </a:txBody>
                  <a:tcPr marR="0" marT="0" marB="0" anchor="ctr"/>
                </a:tc>
                <a:tc>
                  <a:txBody>
                    <a:bodyPr/>
                    <a:lstStyle/>
                    <a:p>
                      <a:pPr marL="457200" marR="0" lvl="1" indent="-228600" algn="l" defTabSz="914400" rtl="0" eaLnBrk="1" fontAlgn="base" latinLnBrk="0" hangingPunct="1">
                        <a:lnSpc>
                          <a:spcPct val="100000"/>
                        </a:lnSpc>
                        <a:spcBef>
                          <a:spcPct val="0"/>
                        </a:spcBef>
                        <a:spcAft>
                          <a:spcPts val="600"/>
                        </a:spcAft>
                        <a:buClr>
                          <a:schemeClr val="tx1"/>
                        </a:buClr>
                        <a:buSzTx/>
                        <a:buFont typeface="Arial" charset="0"/>
                        <a:buChar char="–"/>
                        <a:tabLst/>
                        <a:defRPr/>
                      </a:pPr>
                      <a:r>
                        <a:rPr lang="en-US" sz="1000" kern="1200" dirty="0" smtClean="0">
                          <a:solidFill>
                            <a:schemeClr val="tx1"/>
                          </a:solidFill>
                          <a:latin typeface="Arial" pitchFamily="34" charset="0"/>
                          <a:ea typeface="+mn-ea"/>
                          <a:cs typeface="Arial" pitchFamily="34" charset="0"/>
                        </a:rPr>
                        <a:t>Functionality to identify ‘Line Of Business’ and associate it to a product. This is</a:t>
                      </a:r>
                      <a:r>
                        <a:rPr lang="en-US" sz="1000" kern="1200" baseline="0" dirty="0" smtClean="0">
                          <a:solidFill>
                            <a:schemeClr val="tx1"/>
                          </a:solidFill>
                          <a:latin typeface="Arial" pitchFamily="34" charset="0"/>
                          <a:ea typeface="+mn-ea"/>
                          <a:cs typeface="Arial" pitchFamily="34" charset="0"/>
                        </a:rPr>
                        <a:t> a</a:t>
                      </a:r>
                      <a:r>
                        <a:rPr lang="en-US" sz="1000" kern="1200" dirty="0" smtClean="0">
                          <a:solidFill>
                            <a:schemeClr val="tx1"/>
                          </a:solidFill>
                          <a:latin typeface="Arial" pitchFamily="34" charset="0"/>
                          <a:ea typeface="+mn-ea"/>
                          <a:cs typeface="Arial" pitchFamily="34" charset="0"/>
                        </a:rPr>
                        <a:t> effective dated, to track history and upcoming future changes to a product line of business.</a:t>
                      </a:r>
                    </a:p>
                    <a:p>
                      <a:pPr marL="457200" marR="0" lvl="1" indent="-228600" algn="l" defTabSz="914400" rtl="0" eaLnBrk="1" fontAlgn="base" latinLnBrk="0" hangingPunct="1">
                        <a:lnSpc>
                          <a:spcPct val="100000"/>
                        </a:lnSpc>
                        <a:spcBef>
                          <a:spcPct val="0"/>
                        </a:spcBef>
                        <a:spcAft>
                          <a:spcPts val="600"/>
                        </a:spcAft>
                        <a:buClr>
                          <a:schemeClr val="tx1"/>
                        </a:buClr>
                        <a:buSzTx/>
                        <a:buFont typeface="Arial" charset="0"/>
                        <a:buChar char="–"/>
                        <a:tabLst/>
                        <a:defRPr/>
                      </a:pPr>
                      <a:r>
                        <a:rPr lang="en-US" sz="1000" kern="1200" dirty="0" smtClean="0">
                          <a:solidFill>
                            <a:schemeClr val="tx1"/>
                          </a:solidFill>
                          <a:latin typeface="Arial" pitchFamily="34" charset="0"/>
                          <a:ea typeface="+mn-ea"/>
                          <a:cs typeface="Arial" pitchFamily="34" charset="0"/>
                        </a:rPr>
                        <a:t>A new custom screen built to capture and maintain ‘Line Of Business’ values which are then used as prompt values for ‘Line Of Business’ lookup values</a:t>
                      </a:r>
                      <a:r>
                        <a:rPr lang="en-US" sz="1000" kern="1200" baseline="0" dirty="0" smtClean="0">
                          <a:solidFill>
                            <a:schemeClr val="tx1"/>
                          </a:solidFill>
                          <a:latin typeface="Arial" pitchFamily="34" charset="0"/>
                          <a:ea typeface="+mn-ea"/>
                          <a:cs typeface="Arial" pitchFamily="34" charset="0"/>
                        </a:rPr>
                        <a:t> on the Product Custom Info1 page.</a:t>
                      </a:r>
                      <a:endParaRPr lang="en-US" sz="1000" kern="1200" dirty="0" smtClean="0">
                        <a:solidFill>
                          <a:schemeClr val="tx1"/>
                        </a:solidFill>
                        <a:latin typeface="Arial" pitchFamily="34" charset="0"/>
                        <a:ea typeface="+mn-ea"/>
                        <a:cs typeface="Arial" pitchFamily="34" charset="0"/>
                      </a:endParaRPr>
                    </a:p>
                    <a:p>
                      <a:pPr marL="457200" marR="0" lvl="1" indent="-228600" algn="l" defTabSz="914400" rtl="0" eaLnBrk="1" fontAlgn="base" latinLnBrk="0" hangingPunct="1">
                        <a:lnSpc>
                          <a:spcPct val="100000"/>
                        </a:lnSpc>
                        <a:spcBef>
                          <a:spcPct val="0"/>
                        </a:spcBef>
                        <a:spcAft>
                          <a:spcPts val="600"/>
                        </a:spcAft>
                        <a:buClr>
                          <a:schemeClr val="tx1"/>
                        </a:buClr>
                        <a:buSzTx/>
                        <a:buFont typeface="Arial" charset="0"/>
                        <a:buChar char="–"/>
                        <a:tabLst/>
                        <a:defRPr/>
                      </a:pPr>
                      <a:endParaRPr lang="en-US" sz="1000" kern="1200" dirty="0">
                        <a:solidFill>
                          <a:schemeClr val="tx1"/>
                        </a:solidFill>
                        <a:latin typeface="Arial" pitchFamily="34" charset="0"/>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p>
                    <a:p>
                      <a:pPr marL="0" marR="0" indent="0" algn="ctr" defTabSz="914400" rtl="0" eaLnBrk="1" fontAlgn="b" latinLnBrk="0" hangingPunct="1">
                        <a:lnSpc>
                          <a:spcPct val="100000"/>
                        </a:lnSpc>
                        <a:spcBef>
                          <a:spcPts val="0"/>
                        </a:spcBef>
                        <a:spcAft>
                          <a:spcPts val="0"/>
                        </a:spcAft>
                        <a:buClrTx/>
                        <a:buSzTx/>
                        <a:buFontTx/>
                        <a:buNone/>
                        <a:tabLst/>
                        <a:defRPr/>
                      </a:pP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Line of Business Mass update</a:t>
                      </a:r>
                    </a:p>
                  </a:txBody>
                  <a:tcPr marR="0" marT="0" marB="0" anchor="ctr"/>
                </a:tc>
                <a:tc>
                  <a:txBody>
                    <a:bodyPr/>
                    <a:lstStyle/>
                    <a:p>
                      <a:pPr marL="0" marR="0" lvl="1" indent="0" algn="l" defTabSz="914400" rtl="0" eaLnBrk="1" fontAlgn="b" latinLnBrk="0" hangingPunct="1">
                        <a:lnSpc>
                          <a:spcPct val="100000"/>
                        </a:lnSpc>
                        <a:spcBef>
                          <a:spcPts val="0"/>
                        </a:spcBef>
                        <a:spcAft>
                          <a:spcPts val="0"/>
                        </a:spcAft>
                        <a:buClrTx/>
                        <a:buSzTx/>
                        <a:buFontTx/>
                        <a:buNone/>
                        <a:tabLst/>
                        <a:defRPr/>
                      </a:pPr>
                      <a:r>
                        <a:rPr lang="en-US" sz="1000" b="0" i="0" u="none" strike="noStrike" kern="1200" dirty="0" smtClean="0">
                          <a:solidFill>
                            <a:schemeClr val="tx1">
                              <a:lumMod val="75000"/>
                            </a:schemeClr>
                          </a:solidFill>
                          <a:effectLst/>
                          <a:latin typeface="Arial" panose="020B0604020202020204" pitchFamily="34" charset="0"/>
                          <a:ea typeface="+mn-ea"/>
                          <a:cs typeface="Arial" panose="020B0604020202020204" pitchFamily="34" charset="0"/>
                        </a:rPr>
                        <a:t>Whenever changes are made to the LOB value, the corresponding update needs to be done in the respective application downstream transactions.</a:t>
                      </a:r>
                    </a:p>
                    <a:p>
                      <a:pPr marL="0" marR="0" lvl="1" indent="0" algn="l" defTabSz="914400" rtl="0" eaLnBrk="1" fontAlgn="b" latinLnBrk="0" hangingPunct="1">
                        <a:lnSpc>
                          <a:spcPct val="100000"/>
                        </a:lnSpc>
                        <a:spcBef>
                          <a:spcPts val="0"/>
                        </a:spcBef>
                        <a:spcAft>
                          <a:spcPts val="0"/>
                        </a:spcAft>
                        <a:buClrTx/>
                        <a:buSzTx/>
                        <a:buFontTx/>
                        <a:buNone/>
                        <a:tabLst/>
                        <a:defRPr/>
                      </a:pPr>
                      <a:endParaRPr lang="en-US" sz="1000" b="0" i="0" u="none" strike="noStrike" kern="1200" dirty="0" smtClean="0">
                        <a:solidFill>
                          <a:schemeClr val="tx1">
                            <a:lumMod val="75000"/>
                          </a:schemeClr>
                        </a:solidFill>
                        <a:effectLst/>
                        <a:latin typeface="Arial" panose="020B0604020202020204" pitchFamily="34" charset="0"/>
                        <a:ea typeface="+mn-ea"/>
                        <a:cs typeface="Arial" panose="020B0604020202020204" pitchFamily="34" charset="0"/>
                      </a:endParaRPr>
                    </a:p>
                    <a:p>
                      <a:pPr marL="457200" marR="0" lvl="1" indent="-228600" algn="l" defTabSz="914400" rtl="0" eaLnBrk="1" fontAlgn="base" latinLnBrk="0" hangingPunct="1">
                        <a:lnSpc>
                          <a:spcPct val="100000"/>
                        </a:lnSpc>
                        <a:spcBef>
                          <a:spcPct val="0"/>
                        </a:spcBef>
                        <a:spcAft>
                          <a:spcPts val="600"/>
                        </a:spcAft>
                        <a:buClr>
                          <a:schemeClr val="tx1"/>
                        </a:buClr>
                        <a:buSzTx/>
                        <a:buFont typeface="Arial" charset="0"/>
                        <a:buChar char="–"/>
                        <a:tabLst/>
                        <a:defRPr/>
                      </a:pPr>
                      <a:r>
                        <a:rPr lang="en-US" sz="1000" kern="1200" dirty="0" smtClean="0">
                          <a:solidFill>
                            <a:schemeClr val="tx1"/>
                          </a:solidFill>
                          <a:latin typeface="Arial" pitchFamily="34" charset="0"/>
                          <a:ea typeface="+mn-ea"/>
                          <a:cs typeface="Arial" pitchFamily="34" charset="0"/>
                        </a:rPr>
                        <a:t>To update the Billing Business Unit value in Bill Plan if it has not progressed</a:t>
                      </a:r>
                    </a:p>
                    <a:p>
                      <a:pPr marL="457200" marR="0" lvl="1" indent="-228600" algn="l" defTabSz="914400" rtl="0" eaLnBrk="1" fontAlgn="base" latinLnBrk="0" hangingPunct="1">
                        <a:lnSpc>
                          <a:spcPct val="100000"/>
                        </a:lnSpc>
                        <a:spcBef>
                          <a:spcPct val="0"/>
                        </a:spcBef>
                        <a:spcAft>
                          <a:spcPts val="600"/>
                        </a:spcAft>
                        <a:buClr>
                          <a:schemeClr val="tx1"/>
                        </a:buClr>
                        <a:buSzTx/>
                        <a:buFont typeface="Arial" charset="0"/>
                        <a:buChar char="–"/>
                        <a:tabLst/>
                        <a:defRPr/>
                      </a:pPr>
                      <a:r>
                        <a:rPr lang="en-US" sz="1000" kern="1200" dirty="0" smtClean="0">
                          <a:solidFill>
                            <a:schemeClr val="tx1"/>
                          </a:solidFill>
                          <a:latin typeface="Arial" pitchFamily="34" charset="0"/>
                          <a:ea typeface="+mn-ea"/>
                          <a:cs typeface="Arial" pitchFamily="34" charset="0"/>
                        </a:rPr>
                        <a:t>LOB value updated in the Additional Line page for contracts</a:t>
                      </a:r>
                    </a:p>
                    <a:p>
                      <a:pPr marL="457200" marR="0" lvl="1" indent="-228600" algn="l" defTabSz="914400" rtl="0" eaLnBrk="1" fontAlgn="base" latinLnBrk="0" hangingPunct="1">
                        <a:lnSpc>
                          <a:spcPct val="100000"/>
                        </a:lnSpc>
                        <a:spcBef>
                          <a:spcPct val="0"/>
                        </a:spcBef>
                        <a:spcAft>
                          <a:spcPts val="600"/>
                        </a:spcAft>
                        <a:buClr>
                          <a:schemeClr val="tx1"/>
                        </a:buClr>
                        <a:buSzTx/>
                        <a:buFont typeface="Arial" charset="0"/>
                        <a:buChar char="–"/>
                        <a:tabLst/>
                        <a:defRPr/>
                      </a:pPr>
                      <a:r>
                        <a:rPr lang="en-US" sz="1000" kern="1200" dirty="0" smtClean="0">
                          <a:solidFill>
                            <a:schemeClr val="tx1"/>
                          </a:solidFill>
                          <a:latin typeface="Arial" pitchFamily="34" charset="0"/>
                          <a:ea typeface="+mn-ea"/>
                          <a:cs typeface="Arial" pitchFamily="34" charset="0"/>
                        </a:rPr>
                        <a:t>Transactional Billing (TBP) entries which are neither billed nor recognized will be updated</a:t>
                      </a:r>
                    </a:p>
                    <a:p>
                      <a:pPr marL="457200" marR="0" lvl="1" indent="-228600" algn="l" defTabSz="914400" rtl="0" eaLnBrk="1" fontAlgn="base" latinLnBrk="0" hangingPunct="1">
                        <a:lnSpc>
                          <a:spcPct val="100000"/>
                        </a:lnSpc>
                        <a:spcBef>
                          <a:spcPct val="0"/>
                        </a:spcBef>
                        <a:spcAft>
                          <a:spcPts val="600"/>
                        </a:spcAft>
                        <a:buClr>
                          <a:schemeClr val="tx1"/>
                        </a:buClr>
                        <a:buSzTx/>
                        <a:buFont typeface="Arial" charset="0"/>
                        <a:buChar char="–"/>
                        <a:tabLst/>
                        <a:defRPr/>
                      </a:pPr>
                      <a:r>
                        <a:rPr lang="en-US" sz="1000" kern="1200" dirty="0" smtClean="0">
                          <a:solidFill>
                            <a:schemeClr val="tx1"/>
                          </a:solidFill>
                          <a:latin typeface="Arial" pitchFamily="34" charset="0"/>
                          <a:ea typeface="+mn-ea"/>
                          <a:cs typeface="Arial" pitchFamily="34" charset="0"/>
                        </a:rPr>
                        <a:t>If the TBP entries are not yet billed AND revenue is not yet recognized, cost category to be updated to new Billing Business Unit based on Bill plan and accounting rule for that Billing Business Unit</a:t>
                      </a:r>
                    </a:p>
                    <a:p>
                      <a:pPr marL="457200" marR="0" lvl="1" indent="-228600" algn="l" defTabSz="914400" rtl="0" eaLnBrk="1" fontAlgn="base" latinLnBrk="0" hangingPunct="1">
                        <a:lnSpc>
                          <a:spcPct val="100000"/>
                        </a:lnSpc>
                        <a:spcBef>
                          <a:spcPct val="0"/>
                        </a:spcBef>
                        <a:spcAft>
                          <a:spcPts val="600"/>
                        </a:spcAft>
                        <a:buClr>
                          <a:schemeClr val="tx1"/>
                        </a:buClr>
                        <a:buSzTx/>
                        <a:buFont typeface="Arial" charset="0"/>
                        <a:buChar char="–"/>
                        <a:tabLst/>
                        <a:defRPr/>
                      </a:pPr>
                      <a:r>
                        <a:rPr lang="en-US" sz="1000" kern="1200" dirty="0" smtClean="0">
                          <a:solidFill>
                            <a:schemeClr val="tx1"/>
                          </a:solidFill>
                          <a:latin typeface="Arial" pitchFamily="34" charset="0"/>
                          <a:ea typeface="+mn-ea"/>
                          <a:cs typeface="Arial" pitchFamily="34" charset="0"/>
                        </a:rPr>
                        <a:t>Update Accounting distribution for existing contracts line with the Product LOB changes</a:t>
                      </a:r>
                    </a:p>
                    <a:p>
                      <a:pPr marL="457200" marR="0" lvl="1" indent="-228600" algn="l" defTabSz="914400" rtl="0" eaLnBrk="1" fontAlgn="base" latinLnBrk="0" hangingPunct="1">
                        <a:lnSpc>
                          <a:spcPct val="100000"/>
                        </a:lnSpc>
                        <a:spcBef>
                          <a:spcPct val="0"/>
                        </a:spcBef>
                        <a:spcAft>
                          <a:spcPts val="600"/>
                        </a:spcAft>
                        <a:buClr>
                          <a:schemeClr val="tx1"/>
                        </a:buClr>
                        <a:buSzTx/>
                        <a:buFont typeface="Arial" charset="0"/>
                        <a:buChar char="–"/>
                        <a:tabLst/>
                        <a:defRPr/>
                      </a:pPr>
                      <a:r>
                        <a:rPr lang="en-US" sz="1000" kern="1200" dirty="0" smtClean="0">
                          <a:solidFill>
                            <a:schemeClr val="tx1"/>
                          </a:solidFill>
                          <a:latin typeface="Arial" pitchFamily="34" charset="0"/>
                          <a:ea typeface="+mn-ea"/>
                          <a:cs typeface="Arial" pitchFamily="34" charset="0"/>
                        </a:rPr>
                        <a:t>A report is</a:t>
                      </a:r>
                      <a:r>
                        <a:rPr lang="en-US" sz="1000" kern="1200" baseline="0" dirty="0" smtClean="0">
                          <a:solidFill>
                            <a:schemeClr val="tx1"/>
                          </a:solidFill>
                          <a:latin typeface="Arial" pitchFamily="34" charset="0"/>
                          <a:ea typeface="+mn-ea"/>
                          <a:cs typeface="Arial" pitchFamily="34" charset="0"/>
                        </a:rPr>
                        <a:t> generated which </a:t>
                      </a:r>
                      <a:r>
                        <a:rPr lang="en-US" sz="1000" kern="1200" dirty="0" smtClean="0">
                          <a:solidFill>
                            <a:schemeClr val="tx1"/>
                          </a:solidFill>
                          <a:latin typeface="Arial" pitchFamily="34" charset="0"/>
                          <a:ea typeface="+mn-ea"/>
                          <a:cs typeface="Arial" pitchFamily="34" charset="0"/>
                        </a:rPr>
                        <a:t>shows how many contract distributions are updated and how many are not updated due to change of LOB. </a:t>
                      </a:r>
                      <a:endParaRPr lang="en-US" sz="1000" kern="1200" dirty="0">
                        <a:solidFill>
                          <a:schemeClr val="tx1"/>
                        </a:solidFill>
                        <a:latin typeface="Arial" pitchFamily="34" charset="0"/>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p>
                    <a:p>
                      <a:pPr marL="0" marR="0" indent="0" algn="ctr" defTabSz="914400" rtl="0" eaLnBrk="1" fontAlgn="b" latinLnBrk="0" hangingPunct="1">
                        <a:lnSpc>
                          <a:spcPct val="100000"/>
                        </a:lnSpc>
                        <a:spcBef>
                          <a:spcPts val="0"/>
                        </a:spcBef>
                        <a:spcAft>
                          <a:spcPts val="0"/>
                        </a:spcAft>
                        <a:buClrTx/>
                        <a:buSzTx/>
                        <a:buFontTx/>
                        <a:buNone/>
                        <a:tabLst/>
                        <a:defRPr/>
                      </a:pP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bl>
          </a:graphicData>
        </a:graphic>
      </p:graphicFrame>
    </p:spTree>
    <p:extLst>
      <p:ext uri="{BB962C8B-B14F-4D97-AF65-F5344CB8AC3E}">
        <p14:creationId xmlns:p14="http://schemas.microsoft.com/office/powerpoint/2010/main" val="346723169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solidFill>
                  <a:srgbClr val="C00000"/>
                </a:solidFill>
              </a:rPr>
              <a:t>Customizations(Continued)</a:t>
            </a:r>
            <a:endParaRPr lang="en-US" sz="2000" dirty="0">
              <a:solidFill>
                <a:srgbClr val="C00000"/>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3343257093"/>
              </p:ext>
            </p:extLst>
          </p:nvPr>
        </p:nvGraphicFramePr>
        <p:xfrm>
          <a:off x="224477" y="1152525"/>
          <a:ext cx="8634483" cy="4785360"/>
        </p:xfrm>
        <a:graphic>
          <a:graphicData uri="http://schemas.openxmlformats.org/drawingml/2006/table">
            <a:tbl>
              <a:tblPr firstRow="1" bandRow="1">
                <a:tableStyleId>{8EC20E35-A176-4012-BC5E-935CFFF8708E}</a:tableStyleId>
              </a:tblPr>
              <a:tblGrid>
                <a:gridCol w="3171850"/>
                <a:gridCol w="4518948"/>
                <a:gridCol w="943685"/>
              </a:tblGrid>
              <a:tr h="266700">
                <a:tc>
                  <a:txBody>
                    <a:bodyPr/>
                    <a:lstStyle/>
                    <a:p>
                      <a:pPr algn="l" fontAlgn="b"/>
                      <a:r>
                        <a:rPr lang="en-US" sz="1400" b="0" i="0" u="none" strike="noStrike" dirty="0" smtClean="0">
                          <a:solidFill>
                            <a:schemeClr val="bg1"/>
                          </a:solidFill>
                          <a:effectLst/>
                          <a:latin typeface="Arial" panose="020B0604020202020204" pitchFamily="34" charset="0"/>
                          <a:cs typeface="Arial" panose="020B0604020202020204" pitchFamily="34" charset="0"/>
                        </a:rPr>
                        <a:t>Customizations</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R="0" marT="0" marB="0" anchor="b"/>
                </a:tc>
                <a:tc>
                  <a:txBody>
                    <a:bodyPr/>
                    <a:lstStyle/>
                    <a:p>
                      <a:pPr algn="l" fontAlgn="b"/>
                      <a:r>
                        <a:rPr lang="en-US" sz="1400" b="0" i="0" u="none" strike="noStrike" dirty="0" smtClean="0">
                          <a:solidFill>
                            <a:schemeClr val="bg1"/>
                          </a:solidFill>
                          <a:effectLst/>
                          <a:latin typeface="Arial" panose="020B0604020202020204" pitchFamily="34" charset="0"/>
                          <a:cs typeface="Arial" panose="020B0604020202020204" pitchFamily="34" charset="0"/>
                        </a:rPr>
                        <a:t>Description of changes</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R="0" marT="0" marB="0" anchor="ctr"/>
                </a:tc>
                <a:tc>
                  <a:txBody>
                    <a:bodyPr/>
                    <a:lstStyle/>
                    <a:p>
                      <a:pPr algn="l" fontAlgn="b"/>
                      <a:r>
                        <a:rPr lang="en-US" sz="1400" b="0" i="0" u="none" strike="noStrike" dirty="0" smtClean="0">
                          <a:solidFill>
                            <a:schemeClr val="bg1"/>
                          </a:solidFill>
                          <a:effectLst/>
                          <a:latin typeface="Arial" panose="020B0604020202020204" pitchFamily="34" charset="0"/>
                          <a:cs typeface="Arial" panose="020B0604020202020204" pitchFamily="34" charset="0"/>
                        </a:rPr>
                        <a:t>Carry forward</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Product</a:t>
                      </a:r>
                      <a:r>
                        <a:rPr lang="en-US" sz="1000" b="0" i="0" u="none" strike="noStrike" baseline="0" dirty="0" smtClean="0">
                          <a:solidFill>
                            <a:schemeClr val="tx1">
                              <a:lumMod val="75000"/>
                            </a:schemeClr>
                          </a:solidFill>
                          <a:effectLst/>
                          <a:latin typeface="Arial" panose="020B0604020202020204" pitchFamily="34" charset="0"/>
                          <a:cs typeface="Arial" panose="020B0604020202020204" pitchFamily="34" charset="0"/>
                        </a:rPr>
                        <a:t> </a:t>
                      </a: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Online Changes</a:t>
                      </a: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Below are the customizations done.</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Source system ID drop down in Products.</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CRM and Non-CRM values in the Transaction source identifier field modified to PC, TBP and None.</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Modified Options, Options2 page names to Selling and Tax,</a:t>
                      </a:r>
                      <a:r>
                        <a:rPr lang="en-US" sz="1000" kern="1200" baseline="0" dirty="0" smtClean="0">
                          <a:solidFill>
                            <a:schemeClr val="tx1"/>
                          </a:solidFill>
                          <a:latin typeface="+mn-lt"/>
                          <a:ea typeface="+mn-ea"/>
                          <a:cs typeface="Arial" pitchFamily="34" charset="0"/>
                        </a:rPr>
                        <a:t> </a:t>
                      </a:r>
                      <a:r>
                        <a:rPr lang="en-US" sz="1000" dirty="0" smtClean="0"/>
                        <a:t>Shipping and Project Options at the product definition level.</a:t>
                      </a:r>
                      <a:endParaRPr lang="en-US" sz="1000" kern="1200" dirty="0" smtClean="0">
                        <a:solidFill>
                          <a:schemeClr val="tx1"/>
                        </a:solidFill>
                        <a:latin typeface="+mn-lt"/>
                        <a:ea typeface="+mn-ea"/>
                        <a:cs typeface="Arial" pitchFamily="34" charset="0"/>
                      </a:endParaRP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Product approval functionality.</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Product Fulfillment System field check box introduced.</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Tax GL OU and Tax GL BU fields on “Delivery and Additional Data” page for product.</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Company and Division fields on “Product Custom Info1” page.</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“Delivery and Additional Data” page for Product.</a:t>
                      </a:r>
                      <a:endParaRPr lang="en-US" sz="1000" kern="1200" dirty="0">
                        <a:solidFill>
                          <a:schemeClr val="tx1"/>
                        </a:solidFill>
                        <a:latin typeface="+mn-lt"/>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p>
                    <a:p>
                      <a:pPr marL="0" marR="0" indent="0" algn="ctr" defTabSz="914400" rtl="0" eaLnBrk="1" fontAlgn="b" latinLnBrk="0" hangingPunct="1">
                        <a:lnSpc>
                          <a:spcPct val="100000"/>
                        </a:lnSpc>
                        <a:spcBef>
                          <a:spcPts val="0"/>
                        </a:spcBef>
                        <a:spcAft>
                          <a:spcPts val="0"/>
                        </a:spcAft>
                        <a:buClrTx/>
                        <a:buSzTx/>
                        <a:buFontTx/>
                        <a:buNone/>
                        <a:tabLst/>
                        <a:defRPr/>
                      </a:pP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Customers/Contacts Online Changes</a:t>
                      </a: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Below are the customizations done.</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Source system ID drop down in Customers and Contacts</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err="1" smtClean="0">
                          <a:solidFill>
                            <a:schemeClr val="tx1"/>
                          </a:solidFill>
                          <a:latin typeface="+mn-lt"/>
                          <a:ea typeface="+mn-ea"/>
                          <a:cs typeface="Arial" pitchFamily="34" charset="0"/>
                        </a:rPr>
                        <a:t>Interunit</a:t>
                      </a:r>
                      <a:r>
                        <a:rPr lang="en-US" sz="1000" kern="1200" dirty="0" smtClean="0">
                          <a:solidFill>
                            <a:schemeClr val="tx1"/>
                          </a:solidFill>
                          <a:latin typeface="+mn-lt"/>
                          <a:ea typeface="+mn-ea"/>
                          <a:cs typeface="Arial" pitchFamily="34" charset="0"/>
                        </a:rPr>
                        <a:t> Billing Group box fields in the Bill To Options page at Customer setup level is frozen for all the users.</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Customer – Preferred communication method defined at Customer level and the same is cascaded down to Contacts associated with the customer.</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Customer name has been split into fields NAME1, NAME2 to store full customer name as received from Salesforce.</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“User Defined Fields” page for Customer.</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Customer information page modified to display the Customer’s full name.</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Contact information page modified to display the Contact full name.</a:t>
                      </a:r>
                      <a:endParaRPr lang="en-US" sz="1000" kern="1200" dirty="0">
                        <a:solidFill>
                          <a:schemeClr val="tx1"/>
                        </a:solidFill>
                        <a:latin typeface="+mn-lt"/>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p>
                    <a:p>
                      <a:pPr marL="0" marR="0" indent="0" algn="ctr" defTabSz="914400" rtl="0" eaLnBrk="1" fontAlgn="b" latinLnBrk="0" hangingPunct="1">
                        <a:lnSpc>
                          <a:spcPct val="100000"/>
                        </a:lnSpc>
                        <a:spcBef>
                          <a:spcPts val="0"/>
                        </a:spcBef>
                        <a:spcAft>
                          <a:spcPts val="0"/>
                        </a:spcAft>
                        <a:buClrTx/>
                        <a:buSzTx/>
                        <a:buFontTx/>
                        <a:buNone/>
                        <a:tabLst/>
                        <a:defRPr/>
                      </a:pP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bl>
          </a:graphicData>
        </a:graphic>
      </p:graphicFrame>
    </p:spTree>
    <p:extLst>
      <p:ext uri="{BB962C8B-B14F-4D97-AF65-F5344CB8AC3E}">
        <p14:creationId xmlns:p14="http://schemas.microsoft.com/office/powerpoint/2010/main" val="17017187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solidFill>
                  <a:srgbClr val="C00000"/>
                </a:solidFill>
              </a:rPr>
              <a:t>Customizations(Continued)</a:t>
            </a:r>
            <a:endParaRPr lang="en-US" sz="2000" dirty="0">
              <a:solidFill>
                <a:srgbClr val="C00000"/>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2276924490"/>
              </p:ext>
            </p:extLst>
          </p:nvPr>
        </p:nvGraphicFramePr>
        <p:xfrm>
          <a:off x="272102" y="1101725"/>
          <a:ext cx="8634483" cy="4812665"/>
        </p:xfrm>
        <a:graphic>
          <a:graphicData uri="http://schemas.openxmlformats.org/drawingml/2006/table">
            <a:tbl>
              <a:tblPr firstRow="1" bandRow="1">
                <a:tableStyleId>{8EC20E35-A176-4012-BC5E-935CFFF8708E}</a:tableStyleId>
              </a:tblPr>
              <a:tblGrid>
                <a:gridCol w="3118798"/>
                <a:gridCol w="3983033"/>
                <a:gridCol w="1532652"/>
              </a:tblGrid>
              <a:tr h="240665">
                <a:tc>
                  <a:txBody>
                    <a:bodyPr/>
                    <a:lstStyle/>
                    <a:p>
                      <a:pPr algn="l" fontAlgn="b"/>
                      <a:r>
                        <a:rPr lang="en-US" sz="1400" b="0" i="0" u="none" strike="noStrike" dirty="0" smtClean="0">
                          <a:solidFill>
                            <a:schemeClr val="bg1"/>
                          </a:solidFill>
                          <a:effectLst/>
                          <a:latin typeface="Arial" panose="020B0604020202020204" pitchFamily="34" charset="0"/>
                          <a:cs typeface="Arial" panose="020B0604020202020204" pitchFamily="34" charset="0"/>
                        </a:rPr>
                        <a:t>Customizations</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R="0" marT="0" marB="0" anchor="b"/>
                </a:tc>
                <a:tc>
                  <a:txBody>
                    <a:bodyPr/>
                    <a:lstStyle/>
                    <a:p>
                      <a:pPr algn="l" fontAlgn="b"/>
                      <a:r>
                        <a:rPr lang="en-US" sz="1400" b="0" i="0" u="none" strike="noStrike" dirty="0" smtClean="0">
                          <a:solidFill>
                            <a:schemeClr val="bg1"/>
                          </a:solidFill>
                          <a:effectLst/>
                          <a:latin typeface="Arial" panose="020B0604020202020204" pitchFamily="34" charset="0"/>
                          <a:cs typeface="Arial" panose="020B0604020202020204" pitchFamily="34" charset="0"/>
                        </a:rPr>
                        <a:t>Description of changes</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R="0" marT="0" marB="0" anchor="ctr"/>
                </a:tc>
                <a:tc>
                  <a:txBody>
                    <a:bodyPr/>
                    <a:lstStyle/>
                    <a:p>
                      <a:pPr algn="ctr" fontAlgn="b"/>
                      <a:r>
                        <a:rPr lang="en-US" sz="1400" b="0" i="0" u="none" strike="noStrike" dirty="0" smtClean="0">
                          <a:solidFill>
                            <a:schemeClr val="bg1"/>
                          </a:solidFill>
                          <a:effectLst/>
                          <a:latin typeface="Arial" panose="020B0604020202020204" pitchFamily="34" charset="0"/>
                          <a:cs typeface="Arial" panose="020B0604020202020204" pitchFamily="34" charset="0"/>
                        </a:rPr>
                        <a:t>Carry forward</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algn="l" defTabSz="914400" rtl="0" eaLnBrk="1" fontAlgn="b" latinLnBrk="0" hangingPunct="1"/>
                      <a:r>
                        <a:rPr lang="en-US" sz="1000" b="0" i="0" u="none" strike="noStrike" kern="1200" dirty="0" err="1" smtClean="0">
                          <a:solidFill>
                            <a:schemeClr val="tx1">
                              <a:lumMod val="75000"/>
                            </a:schemeClr>
                          </a:solidFill>
                          <a:effectLst/>
                          <a:latin typeface="Arial" panose="020B0604020202020204" pitchFamily="34" charset="0"/>
                          <a:ea typeface="+mn-ea"/>
                          <a:cs typeface="Arial" panose="020B0604020202020204" pitchFamily="34" charset="0"/>
                        </a:rPr>
                        <a:t>SalesForce</a:t>
                      </a:r>
                      <a:r>
                        <a:rPr lang="en-US" sz="1000" b="0" i="0" u="none" strike="noStrike" kern="1200" dirty="0" smtClean="0">
                          <a:solidFill>
                            <a:schemeClr val="tx1">
                              <a:lumMod val="75000"/>
                            </a:schemeClr>
                          </a:solidFill>
                          <a:effectLst/>
                          <a:latin typeface="Arial" panose="020B0604020202020204" pitchFamily="34" charset="0"/>
                          <a:ea typeface="+mn-ea"/>
                          <a:cs typeface="Arial" panose="020B0604020202020204" pitchFamily="34" charset="0"/>
                        </a:rPr>
                        <a:t> Contact Information </a:t>
                      </a:r>
                      <a:endParaRPr lang="en-US" sz="1000" b="0" i="0" u="none" strike="noStrike" kern="1200" dirty="0">
                        <a:solidFill>
                          <a:schemeClr val="tx1">
                            <a:lumMod val="75000"/>
                          </a:schemeClr>
                        </a:solidFill>
                        <a:effectLst/>
                        <a:latin typeface="Arial" panose="020B0604020202020204" pitchFamily="34" charset="0"/>
                        <a:ea typeface="+mn-ea"/>
                        <a:cs typeface="Arial" panose="020B0604020202020204" pitchFamily="34" charset="0"/>
                      </a:endParaRP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Custom Page created to hold the data coming from SF before updating the Contact Details in Contact Page.</a:t>
                      </a:r>
                    </a:p>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endParaRPr lang="en-US" sz="1000" kern="1200" dirty="0">
                        <a:solidFill>
                          <a:schemeClr val="tx1"/>
                        </a:solidFill>
                        <a:latin typeface="+mn-lt"/>
                        <a:ea typeface="+mn-ea"/>
                        <a:cs typeface="Arial" pitchFamily="34" charset="0"/>
                      </a:endParaRPr>
                    </a:p>
                  </a:txBody>
                  <a:tcPr marR="0" marT="91440" marB="182880" anchor="ctr"/>
                </a:tc>
                <a:tc>
                  <a:txBody>
                    <a:bodyPr/>
                    <a:lstStyle/>
                    <a:p>
                      <a:pPr algn="ctr" fontAlgn="b"/>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endParaRPr lang="en-US" sz="10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algn="l" defTabSz="914400" rtl="0" eaLnBrk="1" fontAlgn="b" latinLnBrk="0" hangingPunct="1"/>
                      <a:r>
                        <a:rPr lang="en-US" sz="1000" b="0" i="0" u="none" strike="noStrike" kern="1200" dirty="0" err="1" smtClean="0">
                          <a:solidFill>
                            <a:schemeClr val="tx1">
                              <a:lumMod val="75000"/>
                            </a:schemeClr>
                          </a:solidFill>
                          <a:effectLst/>
                          <a:latin typeface="Arial" panose="020B0604020202020204" pitchFamily="34" charset="0"/>
                          <a:ea typeface="+mn-ea"/>
                          <a:cs typeface="Arial" panose="020B0604020202020204" pitchFamily="34" charset="0"/>
                        </a:rPr>
                        <a:t>SalesForce</a:t>
                      </a:r>
                      <a:r>
                        <a:rPr lang="en-US" sz="1000" b="0" i="0" u="none" strike="noStrike" kern="1200" dirty="0" smtClean="0">
                          <a:solidFill>
                            <a:schemeClr val="tx1">
                              <a:lumMod val="75000"/>
                            </a:schemeClr>
                          </a:solidFill>
                          <a:effectLst/>
                          <a:latin typeface="Arial" panose="020B0604020202020204" pitchFamily="34" charset="0"/>
                          <a:ea typeface="+mn-ea"/>
                          <a:cs typeface="Arial" panose="020B0604020202020204" pitchFamily="34" charset="0"/>
                        </a:rPr>
                        <a:t> Account Information </a:t>
                      </a:r>
                      <a:endParaRPr lang="en-US" sz="1000" b="0" i="0" u="none" strike="noStrike" kern="1200" dirty="0">
                        <a:solidFill>
                          <a:schemeClr val="tx1">
                            <a:lumMod val="75000"/>
                          </a:schemeClr>
                        </a:solidFill>
                        <a:effectLst/>
                        <a:latin typeface="Arial" panose="020B0604020202020204" pitchFamily="34" charset="0"/>
                        <a:ea typeface="+mn-ea"/>
                        <a:cs typeface="Arial" panose="020B0604020202020204" pitchFamily="34" charset="0"/>
                      </a:endParaRP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Custom Page created to hold the data coming from SF before updating the Customer Details in Customer Page.</a:t>
                      </a:r>
                    </a:p>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endParaRPr lang="en-US" sz="1000" kern="1200" dirty="0">
                        <a:solidFill>
                          <a:schemeClr val="tx1"/>
                        </a:solidFill>
                        <a:latin typeface="+mn-lt"/>
                        <a:ea typeface="+mn-ea"/>
                        <a:cs typeface="Arial" pitchFamily="34" charset="0"/>
                      </a:endParaRPr>
                    </a:p>
                  </a:txBody>
                  <a:tcPr marR="0" marT="91440" marB="182880" anchor="ctr"/>
                </a:tc>
                <a:tc>
                  <a:txBody>
                    <a:bodyPr/>
                    <a:lstStyle/>
                    <a:p>
                      <a:pPr algn="ctr" fontAlgn="b"/>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endParaRPr lang="en-US" sz="10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algn="l" fontAlgn="b"/>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Configure </a:t>
                      </a:r>
                      <a:r>
                        <a:rPr lang="en-US" sz="1000" b="0" i="0" u="none" strike="noStrike" dirty="0" err="1" smtClean="0">
                          <a:solidFill>
                            <a:schemeClr val="tx1">
                              <a:lumMod val="75000"/>
                            </a:schemeClr>
                          </a:solidFill>
                          <a:effectLst/>
                          <a:latin typeface="Arial" panose="020B0604020202020204" pitchFamily="34" charset="0"/>
                          <a:cs typeface="Arial" panose="020B0604020202020204" pitchFamily="34" charset="0"/>
                        </a:rPr>
                        <a:t>Optum</a:t>
                      </a: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 Business</a:t>
                      </a:r>
                      <a:endParaRPr lang="en-US" sz="10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Custom</a:t>
                      </a:r>
                      <a:r>
                        <a:rPr lang="en-US" sz="1000" kern="1200" baseline="0" dirty="0" smtClean="0">
                          <a:solidFill>
                            <a:schemeClr val="tx1"/>
                          </a:solidFill>
                          <a:latin typeface="+mn-lt"/>
                          <a:ea typeface="+mn-ea"/>
                          <a:cs typeface="Arial" pitchFamily="34" charset="0"/>
                        </a:rPr>
                        <a:t> page created to configure the </a:t>
                      </a:r>
                      <a:r>
                        <a:rPr lang="en-US" sz="1000" kern="1200" baseline="0" dirty="0" err="1" smtClean="0">
                          <a:solidFill>
                            <a:schemeClr val="tx1"/>
                          </a:solidFill>
                          <a:latin typeface="+mn-lt"/>
                          <a:ea typeface="+mn-ea"/>
                          <a:cs typeface="Arial" pitchFamily="34" charset="0"/>
                        </a:rPr>
                        <a:t>Optum</a:t>
                      </a:r>
                      <a:r>
                        <a:rPr lang="en-US" sz="1000" kern="1200" baseline="0" dirty="0" smtClean="0">
                          <a:solidFill>
                            <a:schemeClr val="tx1"/>
                          </a:solidFill>
                          <a:latin typeface="+mn-lt"/>
                          <a:ea typeface="+mn-ea"/>
                          <a:cs typeface="Arial" pitchFamily="34" charset="0"/>
                        </a:rPr>
                        <a:t> business values in PS.</a:t>
                      </a:r>
                      <a:endParaRPr lang="en-US" sz="1000" kern="1200" dirty="0">
                        <a:solidFill>
                          <a:schemeClr val="tx1"/>
                        </a:solidFill>
                        <a:latin typeface="+mn-lt"/>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p>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/Eliminate?</a:t>
                      </a:r>
                    </a:p>
                    <a:p>
                      <a:pPr algn="ctr" fontAlgn="b"/>
                      <a:endParaRPr lang="en-US" sz="10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algn="l" fontAlgn="b"/>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Data Conversion</a:t>
                      </a:r>
                      <a:endParaRPr lang="en-US" sz="10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Following are the processes which were developed</a:t>
                      </a:r>
                      <a:r>
                        <a:rPr lang="en-US" sz="1000" kern="1200" baseline="0" dirty="0" smtClean="0">
                          <a:solidFill>
                            <a:schemeClr val="tx1"/>
                          </a:solidFill>
                          <a:latin typeface="+mn-lt"/>
                          <a:ea typeface="+mn-ea"/>
                          <a:cs typeface="Arial" pitchFamily="34" charset="0"/>
                        </a:rPr>
                        <a:t> </a:t>
                      </a:r>
                      <a:r>
                        <a:rPr lang="en-US" sz="1000" kern="1200" dirty="0" smtClean="0">
                          <a:solidFill>
                            <a:schemeClr val="tx1"/>
                          </a:solidFill>
                          <a:latin typeface="+mn-lt"/>
                          <a:ea typeface="+mn-ea"/>
                          <a:cs typeface="Arial" pitchFamily="34" charset="0"/>
                        </a:rPr>
                        <a:t>as part of the data conversion loads</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Load Item staging data</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Load Product staging data </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Product load </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Contact Staging Load </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Contact Creation  </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Load Customer staging tables </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Customer Creation </a:t>
                      </a:r>
                    </a:p>
                    <a:p>
                      <a:pPr marL="457200" marR="0" lvl="1" indent="-228600" algn="l" defTabSz="914400" rtl="0" eaLnBrk="1" fontAlgn="base" latinLnBrk="0" hangingPunct="1">
                        <a:lnSpc>
                          <a:spcPct val="100000"/>
                        </a:lnSpc>
                        <a:spcBef>
                          <a:spcPct val="0"/>
                        </a:spcBef>
                        <a:spcAft>
                          <a:spcPts val="0"/>
                        </a:spcAft>
                        <a:buClr>
                          <a:schemeClr val="tx1"/>
                        </a:buClr>
                        <a:buSzTx/>
                        <a:buFont typeface="Arial" charset="0"/>
                        <a:buChar char="–"/>
                        <a:tabLst/>
                        <a:defRPr/>
                      </a:pPr>
                      <a:r>
                        <a:rPr lang="en-US" sz="1000" kern="1200" dirty="0" smtClean="0">
                          <a:solidFill>
                            <a:schemeClr val="tx1"/>
                          </a:solidFill>
                          <a:latin typeface="+mn-lt"/>
                          <a:ea typeface="+mn-ea"/>
                          <a:cs typeface="Arial" pitchFamily="34" charset="0"/>
                        </a:rPr>
                        <a:t>Link Customer to Contacts </a:t>
                      </a:r>
                    </a:p>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endParaRPr lang="en-US" sz="1000" kern="1200" dirty="0">
                        <a:solidFill>
                          <a:schemeClr val="tx1"/>
                        </a:solidFill>
                        <a:latin typeface="+mn-lt"/>
                        <a:ea typeface="+mn-ea"/>
                        <a:cs typeface="Arial" pitchFamily="34" charset="0"/>
                      </a:endParaRPr>
                    </a:p>
                  </a:txBody>
                  <a:tcPr marR="0" marT="91440" marB="182880" anchor="ctr"/>
                </a:tc>
                <a:tc>
                  <a:txBody>
                    <a:bodyPr/>
                    <a:lstStyle/>
                    <a:p>
                      <a:pPr algn="ctr" fontAlgn="b"/>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endParaRPr lang="en-US" sz="10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Map Contact</a:t>
                      </a:r>
                      <a:r>
                        <a:rPr lang="en-US" sz="1000" b="0" i="0" u="none" strike="noStrike" baseline="0" dirty="0" smtClean="0">
                          <a:solidFill>
                            <a:schemeClr val="tx1">
                              <a:lumMod val="75000"/>
                            </a:schemeClr>
                          </a:solidFill>
                          <a:effectLst/>
                          <a:latin typeface="Arial" panose="020B0604020202020204" pitchFamily="34" charset="0"/>
                          <a:cs typeface="Arial" panose="020B0604020202020204" pitchFamily="34" charset="0"/>
                        </a:rPr>
                        <a:t> address to customer</a:t>
                      </a: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Custom process created for mapping customer and</a:t>
                      </a:r>
                      <a:r>
                        <a:rPr lang="en-US" sz="1000" kern="1200" baseline="0" dirty="0" smtClean="0">
                          <a:solidFill>
                            <a:schemeClr val="tx1"/>
                          </a:solidFill>
                          <a:latin typeface="+mn-lt"/>
                          <a:ea typeface="+mn-ea"/>
                          <a:cs typeface="Arial" pitchFamily="34" charset="0"/>
                        </a:rPr>
                        <a:t> contact roles and addresses</a:t>
                      </a:r>
                      <a:endParaRPr lang="en-US" sz="1000" kern="1200" dirty="0">
                        <a:solidFill>
                          <a:schemeClr val="tx1"/>
                        </a:solidFill>
                        <a:latin typeface="+mn-lt"/>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p>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/Eliminate?</a:t>
                      </a:r>
                    </a:p>
                  </a:txBody>
                  <a:tcPr marL="0" marR="0" marT="0" marB="0" anchor="ctr"/>
                </a:tc>
              </a:tr>
            </a:tbl>
          </a:graphicData>
        </a:graphic>
      </p:graphicFrame>
    </p:spTree>
    <p:extLst>
      <p:ext uri="{BB962C8B-B14F-4D97-AF65-F5344CB8AC3E}">
        <p14:creationId xmlns:p14="http://schemas.microsoft.com/office/powerpoint/2010/main" val="313170630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solidFill>
                  <a:srgbClr val="C00000"/>
                </a:solidFill>
              </a:rPr>
              <a:t>Customizations(Continued)</a:t>
            </a:r>
            <a:endParaRPr lang="en-US" sz="2000" dirty="0">
              <a:solidFill>
                <a:srgbClr val="C00000"/>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3684294036"/>
              </p:ext>
            </p:extLst>
          </p:nvPr>
        </p:nvGraphicFramePr>
        <p:xfrm>
          <a:off x="224477" y="923867"/>
          <a:ext cx="8634483" cy="5800783"/>
        </p:xfrm>
        <a:graphic>
          <a:graphicData uri="http://schemas.openxmlformats.org/drawingml/2006/table">
            <a:tbl>
              <a:tblPr firstRow="1" bandRow="1">
                <a:tableStyleId>{8EC20E35-A176-4012-BC5E-935CFFF8708E}</a:tableStyleId>
              </a:tblPr>
              <a:tblGrid>
                <a:gridCol w="3171850"/>
                <a:gridCol w="3929981"/>
                <a:gridCol w="1532652"/>
              </a:tblGrid>
              <a:tr h="240665">
                <a:tc>
                  <a:txBody>
                    <a:bodyPr/>
                    <a:lstStyle/>
                    <a:p>
                      <a:pPr algn="l" fontAlgn="b"/>
                      <a:r>
                        <a:rPr lang="en-US" sz="1400" b="0" i="0" u="none" strike="noStrike" dirty="0" smtClean="0">
                          <a:solidFill>
                            <a:schemeClr val="bg1"/>
                          </a:solidFill>
                          <a:effectLst/>
                          <a:latin typeface="Arial" panose="020B0604020202020204" pitchFamily="34" charset="0"/>
                          <a:cs typeface="Arial" panose="020B0604020202020204" pitchFamily="34" charset="0"/>
                        </a:rPr>
                        <a:t>Customizations</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R="0" marT="0" marB="0" anchor="b"/>
                </a:tc>
                <a:tc>
                  <a:txBody>
                    <a:bodyPr/>
                    <a:lstStyle/>
                    <a:p>
                      <a:pPr algn="l" fontAlgn="b"/>
                      <a:r>
                        <a:rPr lang="en-US" sz="1400" b="0" i="0" u="none" strike="noStrike" dirty="0" smtClean="0">
                          <a:solidFill>
                            <a:schemeClr val="bg1"/>
                          </a:solidFill>
                          <a:effectLst/>
                          <a:latin typeface="Arial" panose="020B0604020202020204" pitchFamily="34" charset="0"/>
                          <a:cs typeface="Arial" panose="020B0604020202020204" pitchFamily="34" charset="0"/>
                        </a:rPr>
                        <a:t>Description of changes</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R="0" marT="0" marB="0" anchor="ctr"/>
                </a:tc>
                <a:tc>
                  <a:txBody>
                    <a:bodyPr/>
                    <a:lstStyle/>
                    <a:p>
                      <a:pPr algn="ctr" fontAlgn="b"/>
                      <a:r>
                        <a:rPr lang="en-US" sz="1400" b="0" i="0" u="none" strike="noStrike" dirty="0" smtClean="0">
                          <a:solidFill>
                            <a:schemeClr val="bg1"/>
                          </a:solidFill>
                          <a:effectLst/>
                          <a:latin typeface="Arial" panose="020B0604020202020204" pitchFamily="34" charset="0"/>
                          <a:cs typeface="Arial" panose="020B0604020202020204" pitchFamily="34" charset="0"/>
                        </a:rPr>
                        <a:t>Carry forward</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Customer Collector Assignment</a:t>
                      </a: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Custom process to update the customer with the assigned Collector based on the criteria configured by the business user in the Customer Collector Assignment rules page. </a:t>
                      </a:r>
                    </a:p>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endParaRPr lang="en-US" sz="1000" kern="1200" dirty="0" smtClean="0">
                        <a:solidFill>
                          <a:schemeClr val="tx1"/>
                        </a:solidFill>
                        <a:latin typeface="+mn-lt"/>
                        <a:ea typeface="+mn-ea"/>
                        <a:cs typeface="Arial" pitchFamily="34" charset="0"/>
                      </a:endParaRPr>
                    </a:p>
                    <a:p>
                      <a:pPr marL="457200" marR="0" lvl="1" indent="-228600" algn="l" defTabSz="914400" rtl="0" eaLnBrk="1" fontAlgn="base" latinLnBrk="0" hangingPunct="1">
                        <a:lnSpc>
                          <a:spcPct val="100000"/>
                        </a:lnSpc>
                        <a:spcBef>
                          <a:spcPct val="0"/>
                        </a:spcBef>
                        <a:spcAft>
                          <a:spcPts val="600"/>
                        </a:spcAft>
                        <a:buClr>
                          <a:schemeClr val="tx1"/>
                        </a:buClr>
                        <a:buSzTx/>
                        <a:buFont typeface="Arial" charset="0"/>
                        <a:buChar char="–"/>
                        <a:tabLst/>
                        <a:defRPr/>
                      </a:pPr>
                      <a:r>
                        <a:rPr lang="en-US" sz="1000" kern="1200" dirty="0" smtClean="0">
                          <a:solidFill>
                            <a:schemeClr val="tx1"/>
                          </a:solidFill>
                          <a:latin typeface="Arial" pitchFamily="34" charset="0"/>
                          <a:ea typeface="+mn-ea"/>
                          <a:cs typeface="Arial" pitchFamily="34" charset="0"/>
                        </a:rPr>
                        <a:t>New custom page/Records to capture the collection rules criteria.</a:t>
                      </a:r>
                    </a:p>
                    <a:p>
                      <a:pPr marL="457200" marR="0" lvl="1" indent="-228600" algn="l" defTabSz="914400" rtl="0" eaLnBrk="1" fontAlgn="base" latinLnBrk="0" hangingPunct="1">
                        <a:lnSpc>
                          <a:spcPct val="100000"/>
                        </a:lnSpc>
                        <a:spcBef>
                          <a:spcPct val="0"/>
                        </a:spcBef>
                        <a:spcAft>
                          <a:spcPts val="600"/>
                        </a:spcAft>
                        <a:buClr>
                          <a:schemeClr val="tx1"/>
                        </a:buClr>
                        <a:buSzTx/>
                        <a:buFont typeface="Arial" charset="0"/>
                        <a:buChar char="–"/>
                        <a:tabLst/>
                        <a:defRPr/>
                      </a:pPr>
                      <a:r>
                        <a:rPr lang="en-US" sz="1000" kern="1200" dirty="0" smtClean="0">
                          <a:solidFill>
                            <a:schemeClr val="tx1"/>
                          </a:solidFill>
                          <a:latin typeface="Arial" pitchFamily="34" charset="0"/>
                          <a:ea typeface="+mn-ea"/>
                          <a:cs typeface="Arial" pitchFamily="34" charset="0"/>
                        </a:rPr>
                        <a:t>Based on defined criteria, collector will be assigned to a customer.</a:t>
                      </a:r>
                      <a:endParaRPr lang="en-US" sz="1000" kern="1200" dirty="0">
                        <a:solidFill>
                          <a:schemeClr val="tx1"/>
                        </a:solidFill>
                        <a:latin typeface="Arial" pitchFamily="34" charset="0"/>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Eliminate</a:t>
                      </a: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File Archival </a:t>
                      </a: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Custom process created to archive the Product Fulfillment data files.</a:t>
                      </a:r>
                      <a:endParaRPr lang="en-US" sz="1000" kern="1200" dirty="0">
                        <a:solidFill>
                          <a:schemeClr val="tx1"/>
                        </a:solidFill>
                        <a:latin typeface="+mn-lt"/>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Eliminate</a:t>
                      </a:r>
                    </a:p>
                    <a:p>
                      <a:pPr marL="0" marR="0" indent="0" algn="ctr" defTabSz="914400" rtl="0" eaLnBrk="1" fontAlgn="b" latinLnBrk="0" hangingPunct="1">
                        <a:lnSpc>
                          <a:spcPct val="100000"/>
                        </a:lnSpc>
                        <a:spcBef>
                          <a:spcPts val="0"/>
                        </a:spcBef>
                        <a:spcAft>
                          <a:spcPts val="0"/>
                        </a:spcAft>
                        <a:buClrTx/>
                        <a:buSzTx/>
                        <a:buFontTx/>
                        <a:buNone/>
                        <a:tabLst/>
                        <a:defRPr/>
                      </a:pP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kern="1200" dirty="0" smtClean="0">
                          <a:solidFill>
                            <a:schemeClr val="tx1">
                              <a:lumMod val="75000"/>
                            </a:schemeClr>
                          </a:solidFill>
                          <a:effectLst/>
                          <a:latin typeface="Arial" panose="020B0604020202020204" pitchFamily="34" charset="0"/>
                          <a:ea typeface="+mn-ea"/>
                          <a:cs typeface="Arial" panose="020B0604020202020204" pitchFamily="34" charset="0"/>
                        </a:rPr>
                        <a:t>Inbound Product fulfillment process</a:t>
                      </a: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Custom</a:t>
                      </a:r>
                      <a:r>
                        <a:rPr lang="en-US" sz="1000" kern="1200" baseline="0" dirty="0" smtClean="0">
                          <a:solidFill>
                            <a:schemeClr val="tx1"/>
                          </a:solidFill>
                          <a:latin typeface="+mn-lt"/>
                          <a:ea typeface="+mn-ea"/>
                          <a:cs typeface="Arial" pitchFamily="34" charset="0"/>
                        </a:rPr>
                        <a:t> process to upload </a:t>
                      </a: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Product Fulfillment </a:t>
                      </a:r>
                      <a:r>
                        <a:rPr lang="en-US" sz="1000" kern="1200" baseline="0" dirty="0" smtClean="0">
                          <a:solidFill>
                            <a:schemeClr val="tx1"/>
                          </a:solidFill>
                          <a:latin typeface="+mn-lt"/>
                          <a:ea typeface="+mn-ea"/>
                          <a:cs typeface="Arial" pitchFamily="34" charset="0"/>
                        </a:rPr>
                        <a:t>data from Flat file to Products table.</a:t>
                      </a:r>
                      <a:endParaRPr lang="en-US" sz="1000" kern="1200" dirty="0">
                        <a:solidFill>
                          <a:schemeClr val="tx1"/>
                        </a:solidFill>
                        <a:latin typeface="+mn-lt"/>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Eliminate</a:t>
                      </a:r>
                    </a:p>
                    <a:p>
                      <a:pPr marL="0" marR="0" indent="0" algn="ctr" defTabSz="914400" rtl="0" eaLnBrk="1" fontAlgn="b" latinLnBrk="0" hangingPunct="1">
                        <a:lnSpc>
                          <a:spcPct val="100000"/>
                        </a:lnSpc>
                        <a:spcBef>
                          <a:spcPts val="0"/>
                        </a:spcBef>
                        <a:spcAft>
                          <a:spcPts val="0"/>
                        </a:spcAft>
                        <a:buClrTx/>
                        <a:buSzTx/>
                        <a:buFontTx/>
                        <a:buNone/>
                        <a:tabLst/>
                        <a:defRPr/>
                      </a:pP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kern="1200" dirty="0" smtClean="0">
                          <a:solidFill>
                            <a:schemeClr val="tx1">
                              <a:lumMod val="75000"/>
                            </a:schemeClr>
                          </a:solidFill>
                          <a:effectLst/>
                          <a:latin typeface="Arial" panose="020B0604020202020204" pitchFamily="34" charset="0"/>
                          <a:ea typeface="+mn-ea"/>
                          <a:cs typeface="Arial" panose="020B0604020202020204" pitchFamily="34" charset="0"/>
                        </a:rPr>
                        <a:t>Outbound Product fulfillment process</a:t>
                      </a:r>
                    </a:p>
                    <a:p>
                      <a:pPr marL="0" marR="0" indent="0" algn="l" defTabSz="914400" rtl="0" eaLnBrk="1" fontAlgn="b" latinLnBrk="0" hangingPunct="1">
                        <a:lnSpc>
                          <a:spcPct val="100000"/>
                        </a:lnSpc>
                        <a:spcBef>
                          <a:spcPts val="0"/>
                        </a:spcBef>
                        <a:spcAft>
                          <a:spcPts val="0"/>
                        </a:spcAft>
                        <a:buClrTx/>
                        <a:buSzTx/>
                        <a:buFontTx/>
                        <a:buNone/>
                        <a:tabLst/>
                        <a:defRPr/>
                      </a:pPr>
                      <a:endParaRPr lang="en-US" sz="1000" b="0" i="0" u="none" strike="noStrike" kern="1200" dirty="0" smtClean="0">
                        <a:solidFill>
                          <a:schemeClr val="tx1">
                            <a:lumMod val="75000"/>
                          </a:schemeClr>
                        </a:solidFill>
                        <a:effectLst/>
                        <a:latin typeface="Arial" panose="020B0604020202020204" pitchFamily="34" charset="0"/>
                        <a:ea typeface="+mn-ea"/>
                        <a:cs typeface="Arial" panose="020B0604020202020204" pitchFamily="34" charset="0"/>
                      </a:endParaRP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Custom process to generate a flat file which contains delta change</a:t>
                      </a:r>
                      <a:r>
                        <a:rPr lang="en-US" sz="1000" kern="1200" baseline="0" dirty="0" smtClean="0">
                          <a:solidFill>
                            <a:schemeClr val="tx1"/>
                          </a:solidFill>
                          <a:latin typeface="+mn-lt"/>
                          <a:ea typeface="+mn-ea"/>
                          <a:cs typeface="Arial" pitchFamily="34" charset="0"/>
                        </a:rPr>
                        <a:t> of the contracts which is send to the Product fulfillment system</a:t>
                      </a:r>
                      <a:endParaRPr lang="en-US" sz="1000" kern="1200" dirty="0">
                        <a:solidFill>
                          <a:schemeClr val="tx1"/>
                        </a:solidFill>
                        <a:latin typeface="+mn-lt"/>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Eliminate</a:t>
                      </a:r>
                    </a:p>
                    <a:p>
                      <a:pPr marL="0" marR="0" indent="0" algn="ctr" defTabSz="914400" rtl="0" eaLnBrk="1" fontAlgn="b" latinLnBrk="0" hangingPunct="1">
                        <a:lnSpc>
                          <a:spcPct val="100000"/>
                        </a:lnSpc>
                        <a:spcBef>
                          <a:spcPts val="0"/>
                        </a:spcBef>
                        <a:spcAft>
                          <a:spcPts val="0"/>
                        </a:spcAft>
                        <a:buClrTx/>
                        <a:buSzTx/>
                        <a:buFontTx/>
                        <a:buNone/>
                        <a:tabLst/>
                        <a:defRPr/>
                      </a:pP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Customer</a:t>
                      </a:r>
                      <a:r>
                        <a:rPr lang="en-US" sz="1000" b="0" i="0" u="none" strike="noStrike" baseline="0" dirty="0" smtClean="0">
                          <a:solidFill>
                            <a:schemeClr val="tx1">
                              <a:lumMod val="75000"/>
                            </a:schemeClr>
                          </a:solidFill>
                          <a:effectLst/>
                          <a:latin typeface="Arial" panose="020B0604020202020204" pitchFamily="34" charset="0"/>
                          <a:cs typeface="Arial" panose="020B0604020202020204" pitchFamily="34" charset="0"/>
                        </a:rPr>
                        <a:t> Merge process</a:t>
                      </a: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Custom</a:t>
                      </a:r>
                      <a:r>
                        <a:rPr lang="en-US" sz="1000" kern="1200" baseline="0" dirty="0" smtClean="0">
                          <a:solidFill>
                            <a:schemeClr val="tx1"/>
                          </a:solidFill>
                          <a:latin typeface="+mn-lt"/>
                          <a:ea typeface="+mn-ea"/>
                          <a:cs typeface="Arial" pitchFamily="34" charset="0"/>
                        </a:rPr>
                        <a:t> process created to merge customers</a:t>
                      </a:r>
                      <a:endParaRPr lang="en-US" sz="1000" kern="1200" dirty="0">
                        <a:solidFill>
                          <a:schemeClr val="tx1"/>
                        </a:solidFill>
                        <a:latin typeface="+mn-lt"/>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p>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/Eliminate?</a:t>
                      </a:r>
                    </a:p>
                    <a:p>
                      <a:pPr marL="0" marR="0" indent="0" algn="ctr" defTabSz="914400" rtl="0" eaLnBrk="1" fontAlgn="b" latinLnBrk="0" hangingPunct="1">
                        <a:lnSpc>
                          <a:spcPct val="100000"/>
                        </a:lnSpc>
                        <a:spcBef>
                          <a:spcPts val="0"/>
                        </a:spcBef>
                        <a:spcAft>
                          <a:spcPts val="0"/>
                        </a:spcAft>
                        <a:buClrTx/>
                        <a:buSzTx/>
                        <a:buFontTx/>
                        <a:buNone/>
                        <a:tabLst/>
                        <a:defRPr/>
                      </a:pP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485198">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Customer Request  Transformation </a:t>
                      </a: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mn-lt"/>
                          <a:ea typeface="+mn-ea"/>
                          <a:cs typeface="Arial" pitchFamily="34" charset="0"/>
                        </a:rPr>
                        <a:t>Transformation code applied to the routing in order to trim the first 10 characters that are sent as part of the customer request XML</a:t>
                      </a:r>
                      <a:endParaRPr lang="en-US" sz="1000" kern="1200" dirty="0">
                        <a:solidFill>
                          <a:schemeClr val="tx1"/>
                        </a:solidFill>
                        <a:latin typeface="+mn-lt"/>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p>
                    <a:p>
                      <a:pPr marL="0" marR="0" indent="0" algn="ctr" defTabSz="914400" rtl="0" eaLnBrk="1" fontAlgn="b" latinLnBrk="0" hangingPunct="1">
                        <a:lnSpc>
                          <a:spcPct val="100000"/>
                        </a:lnSpc>
                        <a:spcBef>
                          <a:spcPts val="0"/>
                        </a:spcBef>
                        <a:spcAft>
                          <a:spcPts val="0"/>
                        </a:spcAft>
                        <a:buClrTx/>
                        <a:buSzTx/>
                        <a:buFontTx/>
                        <a:buNone/>
                        <a:tabLst/>
                        <a:defRPr/>
                      </a:pP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r h="598112">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Invoice Reprints</a:t>
                      </a:r>
                    </a:p>
                  </a:txBody>
                  <a:tcPr marR="0" marT="0" marB="0" anchor="ctr"/>
                </a:tc>
                <a:tc>
                  <a:txBody>
                    <a:bodyPr/>
                    <a:lstStyle/>
                    <a:p>
                      <a:pPr marL="228600" marR="0" lvl="1" indent="0" algn="l" defTabSz="914400" rtl="0" eaLnBrk="1" fontAlgn="base" latinLnBrk="0" hangingPunct="1">
                        <a:lnSpc>
                          <a:spcPct val="100000"/>
                        </a:lnSpc>
                        <a:spcBef>
                          <a:spcPct val="0"/>
                        </a:spcBef>
                        <a:spcAft>
                          <a:spcPts val="0"/>
                        </a:spcAft>
                        <a:buClr>
                          <a:schemeClr val="tx1"/>
                        </a:buClr>
                        <a:buSzTx/>
                        <a:buFont typeface="Arial" charset="0"/>
                        <a:buNone/>
                        <a:tabLst/>
                        <a:defRPr/>
                      </a:pPr>
                      <a:r>
                        <a:rPr lang="en-US" sz="1000" kern="1200" dirty="0" smtClean="0">
                          <a:solidFill>
                            <a:schemeClr val="tx1"/>
                          </a:solidFill>
                          <a:latin typeface="Arial" pitchFamily="34" charset="0"/>
                          <a:ea typeface="+mn-ea"/>
                          <a:cs typeface="Arial" pitchFamily="34" charset="0"/>
                        </a:rPr>
                        <a:t>Users are unable to reprint an invoice from “Billing &gt; Generate Invoices &gt; Non-Consolidated &gt; Reprint Invoices” as the old</a:t>
                      </a:r>
                      <a:r>
                        <a:rPr lang="en-US" sz="1000" kern="1200" baseline="0" dirty="0" smtClean="0">
                          <a:solidFill>
                            <a:schemeClr val="tx1"/>
                          </a:solidFill>
                          <a:latin typeface="Arial" pitchFamily="34" charset="0"/>
                          <a:ea typeface="+mn-ea"/>
                          <a:cs typeface="Arial" pitchFamily="34" charset="0"/>
                        </a:rPr>
                        <a:t> </a:t>
                      </a:r>
                      <a:r>
                        <a:rPr lang="en-US" sz="1000" kern="1200" dirty="0" smtClean="0">
                          <a:solidFill>
                            <a:schemeClr val="tx1"/>
                          </a:solidFill>
                          <a:latin typeface="Arial" pitchFamily="34" charset="0"/>
                          <a:ea typeface="+mn-ea"/>
                          <a:cs typeface="Arial" pitchFamily="34" charset="0"/>
                        </a:rPr>
                        <a:t>customer address gets inactivated when salesforce creates a new customer address in PeopleSoft.</a:t>
                      </a:r>
                      <a:endParaRPr lang="en-US" sz="1000" kern="1200" dirty="0">
                        <a:solidFill>
                          <a:schemeClr val="tx1"/>
                        </a:solidFill>
                        <a:latin typeface="Arial" pitchFamily="34" charset="0"/>
                        <a:ea typeface="+mn-ea"/>
                        <a:cs typeface="Arial"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Retrofit/Revisit</a:t>
                      </a:r>
                      <a:endPar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bl>
          </a:graphicData>
        </a:graphic>
      </p:graphicFrame>
    </p:spTree>
    <p:extLst>
      <p:ext uri="{BB962C8B-B14F-4D97-AF65-F5344CB8AC3E}">
        <p14:creationId xmlns:p14="http://schemas.microsoft.com/office/powerpoint/2010/main" val="28628604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solidFill>
                  <a:srgbClr val="C00000"/>
                </a:solidFill>
              </a:rPr>
              <a:t>Interfaces</a:t>
            </a:r>
            <a:endParaRPr lang="en-US" sz="2000" dirty="0">
              <a:solidFill>
                <a:srgbClr val="C00000"/>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1908287391"/>
              </p:ext>
            </p:extLst>
          </p:nvPr>
        </p:nvGraphicFramePr>
        <p:xfrm>
          <a:off x="230188" y="1150938"/>
          <a:ext cx="8509776" cy="2900680"/>
        </p:xfrm>
        <a:graphic>
          <a:graphicData uri="http://schemas.openxmlformats.org/drawingml/2006/table">
            <a:tbl>
              <a:tblPr firstRow="1" bandRow="1">
                <a:tableStyleId>{8EC20E35-A176-4012-BC5E-935CFFF8708E}</a:tableStyleId>
              </a:tblPr>
              <a:tblGrid>
                <a:gridCol w="3013878"/>
                <a:gridCol w="3929390"/>
                <a:gridCol w="1566508"/>
              </a:tblGrid>
              <a:tr h="370840">
                <a:tc>
                  <a:txBody>
                    <a:bodyPr/>
                    <a:lstStyle/>
                    <a:p>
                      <a:pPr algn="l" fontAlgn="b"/>
                      <a:r>
                        <a:rPr lang="en-US" sz="1400" b="0" i="0" u="none" strike="noStrike" dirty="0" smtClean="0">
                          <a:solidFill>
                            <a:schemeClr val="bg1"/>
                          </a:solidFill>
                          <a:effectLst/>
                          <a:latin typeface="Arial" panose="020B0604020202020204" pitchFamily="34" charset="0"/>
                          <a:cs typeface="Arial" panose="020B0604020202020204" pitchFamily="34" charset="0"/>
                        </a:rPr>
                        <a:t>Interface</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R="0" marT="0" marB="0" anchor="b"/>
                </a:tc>
                <a:tc>
                  <a:txBody>
                    <a:bodyPr/>
                    <a:lstStyle/>
                    <a:p>
                      <a:pPr marL="0" algn="l" defTabSz="914400" rtl="0" eaLnBrk="1" fontAlgn="b" latinLnBrk="0" hangingPunct="1"/>
                      <a:r>
                        <a:rPr lang="en-US" sz="1400" b="0" i="0" u="none" strike="noStrike" kern="1200" dirty="0" smtClean="0">
                          <a:solidFill>
                            <a:schemeClr val="bg1"/>
                          </a:solidFill>
                          <a:effectLst/>
                          <a:latin typeface="+mn-lt"/>
                          <a:ea typeface="+mn-ea"/>
                          <a:cs typeface="+mn-cs"/>
                        </a:rPr>
                        <a:t>Description of changes</a:t>
                      </a:r>
                      <a:endParaRPr lang="en-US" sz="1400" b="0" i="0" u="none" strike="noStrike" kern="1200" dirty="0">
                        <a:solidFill>
                          <a:schemeClr val="bg1"/>
                        </a:solidFill>
                        <a:effectLst/>
                        <a:latin typeface="+mn-lt"/>
                        <a:ea typeface="+mn-ea"/>
                        <a:cs typeface="+mn-cs"/>
                      </a:endParaRPr>
                    </a:p>
                  </a:txBody>
                  <a:tcPr marR="0" marT="0" marB="0" anchor="ctr"/>
                </a:tc>
                <a:tc>
                  <a:txBody>
                    <a:bodyPr/>
                    <a:lstStyle/>
                    <a:p>
                      <a:pPr algn="ctr" fontAlgn="b"/>
                      <a:r>
                        <a:rPr lang="en-US" sz="1400" b="0" i="0" u="none" strike="noStrike" dirty="0" smtClean="0">
                          <a:solidFill>
                            <a:schemeClr val="bg1"/>
                          </a:solidFill>
                          <a:effectLst/>
                          <a:latin typeface="Arial" panose="020B0604020202020204" pitchFamily="34" charset="0"/>
                          <a:cs typeface="Arial" panose="020B0604020202020204" pitchFamily="34" charset="0"/>
                        </a:rPr>
                        <a:t>Carry forward</a:t>
                      </a:r>
                      <a:endParaRPr lang="en-US" sz="1400" b="0" i="0" u="none" strike="noStrike" dirty="0">
                        <a:solidFill>
                          <a:schemeClr val="bg1"/>
                        </a:solidFill>
                        <a:effectLst/>
                        <a:latin typeface="Arial" panose="020B0604020202020204" pitchFamily="34" charset="0"/>
                        <a:cs typeface="Arial" panose="020B0604020202020204" pitchFamily="34" charset="0"/>
                      </a:endParaRPr>
                    </a:p>
                  </a:txBody>
                  <a:tcPr marL="0" marR="0" marT="0" marB="0" anchor="ctr"/>
                </a:tc>
              </a:tr>
              <a:tr h="0">
                <a:tc>
                  <a:txBody>
                    <a:bodyPr/>
                    <a:lstStyle/>
                    <a:p>
                      <a:pPr algn="l" fontAlgn="b"/>
                      <a:r>
                        <a:rPr lang="en-US" sz="1000" b="0" i="0" u="none" strike="noStrike" dirty="0" smtClean="0">
                          <a:solidFill>
                            <a:schemeClr val="tx1">
                              <a:lumMod val="75000"/>
                            </a:schemeClr>
                          </a:solidFill>
                          <a:effectLst/>
                          <a:latin typeface="+mn-lt"/>
                          <a:cs typeface="Arial" panose="020B0604020202020204" pitchFamily="34" charset="0"/>
                        </a:rPr>
                        <a:t>Product Create/Update</a:t>
                      </a:r>
                      <a:endParaRPr lang="en-US" sz="1000" b="0" i="0" u="none" strike="noStrike" dirty="0">
                        <a:solidFill>
                          <a:schemeClr val="tx1">
                            <a:lumMod val="75000"/>
                          </a:schemeClr>
                        </a:solidFill>
                        <a:effectLst/>
                        <a:latin typeface="+mn-lt"/>
                        <a:cs typeface="Arial" panose="020B0604020202020204" pitchFamily="34" charset="0"/>
                      </a:endParaRPr>
                    </a:p>
                  </a:txBody>
                  <a:tcPr marR="0" marT="0" marB="0" anchor="ctr"/>
                </a:tc>
                <a:tc>
                  <a:txBody>
                    <a:bodyPr/>
                    <a:lstStyle/>
                    <a:p>
                      <a:pPr algn="l" fontAlgn="b"/>
                      <a:r>
                        <a:rPr lang="en-US" sz="1000" b="0" i="0" u="none" strike="noStrike" dirty="0" smtClean="0">
                          <a:solidFill>
                            <a:schemeClr val="tx1">
                              <a:lumMod val="75000"/>
                            </a:schemeClr>
                          </a:solidFill>
                          <a:effectLst/>
                          <a:latin typeface="+mn-lt"/>
                          <a:cs typeface="Arial" panose="020B0604020202020204" pitchFamily="34" charset="0"/>
                        </a:rPr>
                        <a:t>Custom</a:t>
                      </a:r>
                      <a:r>
                        <a:rPr lang="en-US" sz="1000" b="0" i="0" u="none" strike="noStrike" baseline="0" dirty="0" smtClean="0">
                          <a:solidFill>
                            <a:schemeClr val="tx1">
                              <a:lumMod val="75000"/>
                            </a:schemeClr>
                          </a:solidFill>
                          <a:effectLst/>
                          <a:latin typeface="+mn-lt"/>
                          <a:cs typeface="Arial" panose="020B0604020202020204" pitchFamily="34" charset="0"/>
                        </a:rPr>
                        <a:t> process created to send the New/Updated PeopleSoft product data to Salesforce</a:t>
                      </a:r>
                      <a:endParaRPr lang="en-US" sz="1000" b="0" i="0" u="none" strike="noStrike" dirty="0" smtClean="0">
                        <a:solidFill>
                          <a:schemeClr val="tx1">
                            <a:lumMod val="75000"/>
                          </a:schemeClr>
                        </a:solidFill>
                        <a:effectLst/>
                        <a:latin typeface="+mn-lt"/>
                        <a:cs typeface="Arial" panose="020B0604020202020204"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p>
                    <a:p>
                      <a:pPr algn="ctr" fontAlgn="b"/>
                      <a:endParaRPr lang="en-US" sz="1000" b="0" i="0" u="none" strike="noStrike" dirty="0">
                        <a:solidFill>
                          <a:schemeClr val="tx1">
                            <a:lumMod val="75000"/>
                          </a:schemeClr>
                        </a:solidFill>
                        <a:effectLst/>
                        <a:latin typeface="+mn-lt"/>
                        <a:cs typeface="Arial" panose="020B0604020202020204" pitchFamily="34" charset="0"/>
                      </a:endParaRPr>
                    </a:p>
                  </a:txBody>
                  <a:tcPr marL="0" marR="0" marT="0" marB="0" anchor="ctr"/>
                </a:tc>
              </a:tr>
              <a:tr h="0">
                <a:tc>
                  <a:txBody>
                    <a:bodyPr/>
                    <a:lstStyle/>
                    <a:p>
                      <a:pPr algn="l" fontAlgn="b"/>
                      <a:r>
                        <a:rPr lang="en-US" sz="1000" b="0" i="0" u="none" strike="noStrike" dirty="0" smtClean="0">
                          <a:solidFill>
                            <a:schemeClr val="tx1">
                              <a:lumMod val="75000"/>
                            </a:schemeClr>
                          </a:solidFill>
                          <a:effectLst/>
                          <a:latin typeface="+mn-lt"/>
                          <a:cs typeface="Arial" panose="020B0604020202020204" pitchFamily="34" charset="0"/>
                        </a:rPr>
                        <a:t>Contact Create</a:t>
                      </a:r>
                      <a:endParaRPr lang="en-US" sz="1000" b="0" i="0" u="none" strike="noStrike" dirty="0">
                        <a:solidFill>
                          <a:schemeClr val="tx1">
                            <a:lumMod val="75000"/>
                          </a:schemeClr>
                        </a:solidFill>
                        <a:effectLst/>
                        <a:latin typeface="+mn-lt"/>
                        <a:cs typeface="Arial" panose="020B0604020202020204" pitchFamily="34" charset="0"/>
                      </a:endParaRPr>
                    </a:p>
                  </a:txBody>
                  <a:tcPr marR="0" marT="0" marB="0" anchor="ctr"/>
                </a:tc>
                <a:tc>
                  <a:txBody>
                    <a:bodyPr/>
                    <a:lstStyle/>
                    <a:p>
                      <a:pPr marL="0" algn="l" defTabSz="914400" rtl="0" eaLnBrk="1" fontAlgn="b" latinLnBrk="0" hangingPunct="1"/>
                      <a:r>
                        <a:rPr lang="en-US" sz="1000" b="0" i="0" u="none" strike="noStrike" kern="1200" dirty="0" smtClean="0">
                          <a:solidFill>
                            <a:schemeClr val="tx1">
                              <a:lumMod val="75000"/>
                            </a:schemeClr>
                          </a:solidFill>
                          <a:effectLst/>
                          <a:latin typeface="+mn-lt"/>
                          <a:ea typeface="+mn-ea"/>
                          <a:cs typeface="Arial" panose="020B0604020202020204" pitchFamily="34" charset="0"/>
                        </a:rPr>
                        <a:t>Custom Web Service built in  PeopleSoft</a:t>
                      </a:r>
                      <a:r>
                        <a:rPr lang="en-US" sz="1000" b="0" i="0" u="none" strike="noStrike" kern="1200" baseline="0" dirty="0" smtClean="0">
                          <a:solidFill>
                            <a:schemeClr val="tx1">
                              <a:lumMod val="75000"/>
                            </a:schemeClr>
                          </a:solidFill>
                          <a:effectLst/>
                          <a:latin typeface="+mn-lt"/>
                          <a:ea typeface="+mn-ea"/>
                          <a:cs typeface="Arial" panose="020B0604020202020204" pitchFamily="34" charset="0"/>
                        </a:rPr>
                        <a:t> to pass the details of Contacts created in </a:t>
                      </a:r>
                      <a:r>
                        <a:rPr lang="en-US" sz="1000" b="0" i="0" u="none" strike="noStrike" kern="1200" dirty="0" smtClean="0">
                          <a:solidFill>
                            <a:schemeClr val="tx1">
                              <a:lumMod val="75000"/>
                            </a:schemeClr>
                          </a:solidFill>
                          <a:effectLst/>
                          <a:latin typeface="+mn-lt"/>
                          <a:ea typeface="+mn-ea"/>
                          <a:cs typeface="Arial" panose="020B0604020202020204" pitchFamily="34" charset="0"/>
                        </a:rPr>
                        <a:t>Salesforce.</a:t>
                      </a:r>
                    </a:p>
                    <a:p>
                      <a:pPr marL="0" algn="l" defTabSz="914400" rtl="0" eaLnBrk="1" fontAlgn="b" latinLnBrk="0" hangingPunct="1"/>
                      <a:endParaRPr lang="en-US" sz="1000" b="0" i="0" u="none" strike="noStrike" kern="1200" dirty="0">
                        <a:solidFill>
                          <a:schemeClr val="tx1">
                            <a:lumMod val="75000"/>
                          </a:schemeClr>
                        </a:solidFill>
                        <a:effectLst/>
                        <a:latin typeface="+mn-lt"/>
                        <a:ea typeface="+mn-ea"/>
                        <a:cs typeface="Arial" panose="020B0604020202020204"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p>
                    <a:p>
                      <a:pPr algn="ctr" fontAlgn="b"/>
                      <a:endParaRPr lang="en-US" sz="1000" b="0" i="0" u="none" strike="noStrike" dirty="0">
                        <a:solidFill>
                          <a:schemeClr val="tx1">
                            <a:lumMod val="75000"/>
                          </a:schemeClr>
                        </a:solidFill>
                        <a:effectLst/>
                        <a:latin typeface="+mn-lt"/>
                        <a:cs typeface="Arial" panose="020B0604020202020204" pitchFamily="34" charset="0"/>
                      </a:endParaRPr>
                    </a:p>
                  </a:txBody>
                  <a:tcPr marL="0" marR="0" marT="0" marB="0" anchor="ctr"/>
                </a:tc>
              </a:tr>
              <a:tr h="0">
                <a:tc>
                  <a:txBody>
                    <a:bodyPr/>
                    <a:lstStyle/>
                    <a:p>
                      <a:pPr algn="l" fontAlgn="b"/>
                      <a:r>
                        <a:rPr lang="en-US" sz="1000" b="0" i="0" u="none" strike="noStrike" dirty="0" smtClean="0">
                          <a:solidFill>
                            <a:schemeClr val="tx1">
                              <a:lumMod val="75000"/>
                            </a:schemeClr>
                          </a:solidFill>
                          <a:effectLst/>
                          <a:latin typeface="+mn-lt"/>
                          <a:cs typeface="Arial" panose="020B0604020202020204" pitchFamily="34" charset="0"/>
                        </a:rPr>
                        <a:t>Customer Create/Update</a:t>
                      </a:r>
                      <a:endParaRPr lang="en-US" sz="1000" b="0" i="0" u="none" strike="noStrike" dirty="0">
                        <a:solidFill>
                          <a:schemeClr val="tx1">
                            <a:lumMod val="75000"/>
                          </a:schemeClr>
                        </a:solidFill>
                        <a:effectLst/>
                        <a:latin typeface="+mn-lt"/>
                        <a:cs typeface="Arial" panose="020B0604020202020204" pitchFamily="34" charset="0"/>
                      </a:endParaRPr>
                    </a:p>
                  </a:txBody>
                  <a:tcPr marR="0" marT="0" marB="0" anchor="ctr"/>
                </a:tc>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n-US" sz="1000" b="0" i="0" u="none" strike="noStrike" kern="1200" dirty="0" smtClean="0">
                          <a:solidFill>
                            <a:schemeClr val="tx1">
                              <a:lumMod val="75000"/>
                            </a:schemeClr>
                          </a:solidFill>
                          <a:effectLst/>
                          <a:latin typeface="+mn-lt"/>
                          <a:ea typeface="+mn-ea"/>
                          <a:cs typeface="Arial" panose="020B0604020202020204" pitchFamily="34" charset="0"/>
                        </a:rPr>
                        <a:t>Custom Web Service built</a:t>
                      </a:r>
                      <a:r>
                        <a:rPr lang="en-US" sz="1000" b="0" i="0" u="none" strike="noStrike" kern="1200" baseline="0" dirty="0" smtClean="0">
                          <a:solidFill>
                            <a:schemeClr val="tx1">
                              <a:lumMod val="75000"/>
                            </a:schemeClr>
                          </a:solidFill>
                          <a:effectLst/>
                          <a:latin typeface="+mn-lt"/>
                          <a:ea typeface="+mn-ea"/>
                          <a:cs typeface="Arial" panose="020B0604020202020204" pitchFamily="34" charset="0"/>
                        </a:rPr>
                        <a:t> to pass the details of Customers Created/Updated in </a:t>
                      </a:r>
                      <a:r>
                        <a:rPr lang="en-US" sz="1000" b="0" i="0" u="none" strike="noStrike" kern="1200" dirty="0" smtClean="0">
                          <a:solidFill>
                            <a:schemeClr val="tx1">
                              <a:lumMod val="75000"/>
                            </a:schemeClr>
                          </a:solidFill>
                          <a:effectLst/>
                          <a:latin typeface="+mn-lt"/>
                          <a:ea typeface="+mn-ea"/>
                          <a:cs typeface="Arial" panose="020B0604020202020204" pitchFamily="34" charset="0"/>
                        </a:rPr>
                        <a:t>Salesforce.</a:t>
                      </a:r>
                    </a:p>
                    <a:p>
                      <a:pPr marL="0" marR="0" indent="0" algn="l" defTabSz="914400" rtl="0" eaLnBrk="1" fontAlgn="b" latinLnBrk="0" hangingPunct="1">
                        <a:lnSpc>
                          <a:spcPct val="100000"/>
                        </a:lnSpc>
                        <a:spcBef>
                          <a:spcPts val="0"/>
                        </a:spcBef>
                        <a:spcAft>
                          <a:spcPts val="0"/>
                        </a:spcAft>
                        <a:buClrTx/>
                        <a:buSzTx/>
                        <a:buFontTx/>
                        <a:buNone/>
                        <a:tabLst/>
                        <a:defRPr/>
                      </a:pPr>
                      <a:endParaRPr lang="en-US" sz="1000" b="0" i="0" u="none" strike="noStrike" dirty="0">
                        <a:solidFill>
                          <a:schemeClr val="tx1">
                            <a:lumMod val="75000"/>
                          </a:schemeClr>
                        </a:solidFill>
                        <a:effectLst/>
                        <a:latin typeface="+mn-lt"/>
                        <a:cs typeface="Arial" panose="020B0604020202020204" pitchFamily="34" charset="0"/>
                      </a:endParaRPr>
                    </a:p>
                  </a:txBody>
                  <a:tcPr marR="0" marT="91440" marB="182880" anchor="ctr"/>
                </a:tc>
                <a:tc>
                  <a:txBody>
                    <a:bodyPr/>
                    <a:lstStyle/>
                    <a:p>
                      <a:pPr marL="0" marR="0" indent="0" algn="ctr" defTabSz="914400" rtl="0" eaLnBrk="1" fontAlgn="b" latinLnBrk="0" hangingPunct="1">
                        <a:lnSpc>
                          <a:spcPct val="100000"/>
                        </a:lnSpc>
                        <a:spcBef>
                          <a:spcPts val="0"/>
                        </a:spcBef>
                        <a:spcAft>
                          <a:spcPts val="0"/>
                        </a:spcAft>
                        <a:buClrTx/>
                        <a:buSzTx/>
                        <a:buFontTx/>
                        <a:buNone/>
                        <a:tabLst/>
                        <a:defRPr/>
                      </a:pPr>
                      <a:r>
                        <a:rPr lang="en-US" sz="1000" b="0" i="0" u="none" strike="noStrike" dirty="0" smtClean="0">
                          <a:solidFill>
                            <a:schemeClr val="tx1">
                              <a:lumMod val="75000"/>
                            </a:schemeClr>
                          </a:solidFill>
                          <a:effectLst/>
                          <a:latin typeface="Arial" panose="020B0604020202020204" pitchFamily="34" charset="0"/>
                          <a:cs typeface="Arial" panose="020B0604020202020204" pitchFamily="34" charset="0"/>
                        </a:rPr>
                        <a:t>Retrofit</a:t>
                      </a:r>
                    </a:p>
                    <a:p>
                      <a:pPr algn="ctr" fontAlgn="b"/>
                      <a:endParaRPr lang="en-US" sz="1000" b="0" i="0" u="none" strike="noStrike" dirty="0">
                        <a:solidFill>
                          <a:schemeClr val="tx1">
                            <a:lumMod val="75000"/>
                          </a:schemeClr>
                        </a:solidFill>
                        <a:effectLst/>
                        <a:latin typeface="+mn-lt"/>
                        <a:cs typeface="Arial" panose="020B0604020202020204" pitchFamily="34" charset="0"/>
                      </a:endParaRPr>
                    </a:p>
                  </a:txBody>
                  <a:tcPr marL="0" marR="0" marT="0" marB="0" anchor="ctr"/>
                </a:tc>
              </a:tr>
              <a:tr h="0">
                <a:tc>
                  <a:txBody>
                    <a:bodyPr/>
                    <a:lstStyle/>
                    <a:p>
                      <a:pPr algn="l" fontAlgn="b"/>
                      <a:endParaRPr lang="en-US" sz="1400" b="0" i="0" u="none" strike="noStrike" dirty="0" smtClean="0">
                        <a:solidFill>
                          <a:schemeClr val="tx1">
                            <a:lumMod val="75000"/>
                          </a:schemeClr>
                        </a:solidFill>
                        <a:effectLst/>
                        <a:latin typeface="Arial" panose="020B0604020202020204" pitchFamily="34" charset="0"/>
                        <a:cs typeface="Arial" panose="020B0604020202020204" pitchFamily="34" charset="0"/>
                      </a:endParaRPr>
                    </a:p>
                  </a:txBody>
                  <a:tcPr marR="0" marT="0" marB="0" anchor="ctr"/>
                </a:tc>
                <a:tc>
                  <a:txBody>
                    <a:bodyPr/>
                    <a:lstStyle/>
                    <a:p>
                      <a:pPr algn="l" fontAlgn="b"/>
                      <a:endParaRPr lang="en-US" sz="14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R="0" marT="91440" marB="182880" anchor="ctr"/>
                </a:tc>
                <a:tc>
                  <a:txBody>
                    <a:bodyPr/>
                    <a:lstStyle/>
                    <a:p>
                      <a:pPr algn="l" fontAlgn="b"/>
                      <a:endParaRPr lang="en-US" sz="1400" b="0" i="0" u="none" strike="noStrike" dirty="0">
                        <a:solidFill>
                          <a:schemeClr val="tx1">
                            <a:lumMod val="75000"/>
                          </a:schemeClr>
                        </a:solidFill>
                        <a:effectLst/>
                        <a:latin typeface="Arial" panose="020B0604020202020204" pitchFamily="34" charset="0"/>
                        <a:cs typeface="Arial" panose="020B0604020202020204" pitchFamily="34" charset="0"/>
                      </a:endParaRPr>
                    </a:p>
                  </a:txBody>
                  <a:tcPr marL="0" marR="0" marT="0" marB="0" anchor="ctr"/>
                </a:tc>
              </a:tr>
            </a:tbl>
          </a:graphicData>
        </a:graphic>
      </p:graphicFrame>
    </p:spTree>
    <p:extLst>
      <p:ext uri="{BB962C8B-B14F-4D97-AF65-F5344CB8AC3E}">
        <p14:creationId xmlns:p14="http://schemas.microsoft.com/office/powerpoint/2010/main" val="420406615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Security</a:t>
            </a:r>
          </a:p>
        </p:txBody>
      </p:sp>
      <p:sp>
        <p:nvSpPr>
          <p:cNvPr id="5" name="Rectangle 4"/>
          <p:cNvSpPr/>
          <p:nvPr/>
        </p:nvSpPr>
        <p:spPr>
          <a:xfrm>
            <a:off x="382137" y="1228299"/>
            <a:ext cx="8325135" cy="2369880"/>
          </a:xfrm>
          <a:prstGeom prst="rect">
            <a:avLst/>
          </a:prstGeom>
        </p:spPr>
        <p:txBody>
          <a:bodyPr wrap="square">
            <a:spAutoFit/>
          </a:bodyPr>
          <a:lstStyle/>
          <a:p>
            <a:pPr marL="342900" indent="-342900">
              <a:buClr>
                <a:schemeClr val="accent1"/>
              </a:buClr>
              <a:buFont typeface="Arial" panose="020B0604020202020204" pitchFamily="34" charset="0"/>
              <a:buChar char="•"/>
            </a:pPr>
            <a:r>
              <a:rPr lang="en-US" dirty="0" smtClean="0"/>
              <a:t>Pages</a:t>
            </a:r>
          </a:p>
          <a:p>
            <a:pPr lvl="1" indent="-228600">
              <a:spcAft>
                <a:spcPts val="600"/>
              </a:spcAft>
              <a:buClr>
                <a:schemeClr val="tx1"/>
              </a:buClr>
              <a:buFont typeface="Arial" charset="0"/>
              <a:buChar char="–"/>
            </a:pPr>
            <a:r>
              <a:rPr lang="en-US" sz="1600" dirty="0" smtClean="0">
                <a:latin typeface="Arial" pitchFamily="34" charset="0"/>
                <a:cs typeface="Arial" pitchFamily="34" charset="0"/>
              </a:rPr>
              <a:t>All </a:t>
            </a:r>
            <a:r>
              <a:rPr lang="en-US" sz="1600" dirty="0">
                <a:latin typeface="Arial" pitchFamily="34" charset="0"/>
                <a:cs typeface="Arial" pitchFamily="34" charset="0"/>
              </a:rPr>
              <a:t>the new pages delivered as part of the PS 9.2 needs to be </a:t>
            </a:r>
            <a:r>
              <a:rPr lang="en-US" sz="1600" dirty="0" smtClean="0">
                <a:latin typeface="Arial" pitchFamily="34" charset="0"/>
                <a:cs typeface="Arial" pitchFamily="34" charset="0"/>
              </a:rPr>
              <a:t>assigned </a:t>
            </a:r>
            <a:r>
              <a:rPr lang="en-US" sz="1600" dirty="0">
                <a:latin typeface="Arial" pitchFamily="34" charset="0"/>
                <a:cs typeface="Arial" pitchFamily="34" charset="0"/>
              </a:rPr>
              <a:t>to custom permission </a:t>
            </a:r>
            <a:r>
              <a:rPr lang="en-US" sz="1600" dirty="0" smtClean="0">
                <a:latin typeface="Arial" pitchFamily="34" charset="0"/>
                <a:cs typeface="Arial" pitchFamily="34" charset="0"/>
              </a:rPr>
              <a:t>lists</a:t>
            </a:r>
          </a:p>
          <a:p>
            <a:pPr marL="342900" lvl="1" indent="-342900">
              <a:buClr>
                <a:schemeClr val="accent1"/>
              </a:buClr>
              <a:buFont typeface="Arial" panose="020B0604020202020204" pitchFamily="34" charset="0"/>
              <a:buChar char="•"/>
            </a:pPr>
            <a:r>
              <a:rPr lang="en-US" dirty="0"/>
              <a:t>Process </a:t>
            </a:r>
            <a:endParaRPr lang="en-US" dirty="0" smtClean="0"/>
          </a:p>
          <a:p>
            <a:pPr lvl="1" indent="-228600">
              <a:spcAft>
                <a:spcPts val="600"/>
              </a:spcAft>
              <a:buClr>
                <a:schemeClr val="tx1"/>
              </a:buClr>
              <a:buFont typeface="Arial" charset="0"/>
              <a:buChar char="–"/>
            </a:pPr>
            <a:r>
              <a:rPr lang="en-US" sz="1600" dirty="0"/>
              <a:t>Any new process introduced in PS 9.2 needs to be assigned appropriate process groups.</a:t>
            </a:r>
          </a:p>
          <a:p>
            <a:pPr marL="342900" indent="-342900">
              <a:buClr>
                <a:schemeClr val="accent1"/>
              </a:buClr>
              <a:buFont typeface="Arial" panose="020B0604020202020204" pitchFamily="34" charset="0"/>
              <a:buChar char="•"/>
            </a:pPr>
            <a:r>
              <a:rPr lang="en-US" dirty="0" smtClean="0"/>
              <a:t>Review </a:t>
            </a:r>
            <a:r>
              <a:rPr lang="en-US" dirty="0"/>
              <a:t>security matrix </a:t>
            </a:r>
          </a:p>
          <a:p>
            <a:pPr>
              <a:buClr>
                <a:schemeClr val="accent1"/>
              </a:buClr>
            </a:pPr>
            <a:endParaRPr lang="en-US" sz="2000" dirty="0"/>
          </a:p>
        </p:txBody>
      </p:sp>
    </p:spTree>
    <p:extLst>
      <p:ext uri="{BB962C8B-B14F-4D97-AF65-F5344CB8AC3E}">
        <p14:creationId xmlns:p14="http://schemas.microsoft.com/office/powerpoint/2010/main" val="78268822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4024"/>
            <a:ext cx="8229600" cy="496414"/>
          </a:xfrm>
        </p:spPr>
        <p:txBody>
          <a:bodyPr/>
          <a:lstStyle/>
          <a:p>
            <a:r>
              <a:rPr lang="en-US" altLang="en-US" dirty="0">
                <a:latin typeface="Calibri" pitchFamily="34" charset="0"/>
                <a:ea typeface="PMingLiU" pitchFamily="18" charset="-120"/>
              </a:rPr>
              <a:t/>
            </a:r>
            <a:br>
              <a:rPr lang="en-US" altLang="en-US" dirty="0">
                <a:latin typeface="Calibri" pitchFamily="34" charset="0"/>
                <a:ea typeface="PMingLiU" pitchFamily="18" charset="-120"/>
              </a:rPr>
            </a:br>
            <a:r>
              <a:rPr lang="en-US" altLang="en-US" sz="2000" dirty="0" smtClean="0">
                <a:solidFill>
                  <a:srgbClr val="C00000"/>
                </a:solidFill>
                <a:latin typeface="+mj-lt"/>
                <a:ea typeface="PMingLiU" pitchFamily="18" charset="-120"/>
              </a:rPr>
              <a:t>Questions?</a:t>
            </a:r>
            <a:endParaRPr lang="en-US" sz="2000" dirty="0">
              <a:solidFill>
                <a:srgbClr val="C00000"/>
              </a:solidFill>
              <a:latin typeface="+mj-lt"/>
            </a:endParaRPr>
          </a:p>
        </p:txBody>
      </p:sp>
      <p:pic>
        <p:nvPicPr>
          <p:cNvPr id="17" name="Picture 14" descr="http://espei.com/wp-content/uploads/2013/05/equipmentprotection3.png"/>
          <p:cNvPicPr>
            <a:picLocks noChangeAspect="1" noChangeArrowheads="1"/>
          </p:cNvPicPr>
          <p:nvPr/>
        </p:nvPicPr>
        <p:blipFill>
          <a:blip r:embed="rId2">
            <a:extLst>
              <a:ext uri="{28A0092B-C50C-407E-A947-70E740481C1C}">
                <a14:useLocalDpi xmlns:a14="http://schemas.microsoft.com/office/drawing/2010/main" val="0"/>
              </a:ext>
            </a:extLst>
          </a:blip>
          <a:srcRect l="7990" b="6120"/>
          <a:stretch>
            <a:fillRect/>
          </a:stretch>
        </p:blipFill>
        <p:spPr bwMode="auto">
          <a:xfrm rot="439106">
            <a:off x="1752660" y="1978409"/>
            <a:ext cx="1658938" cy="1692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2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0548384">
            <a:off x="3892550" y="2816225"/>
            <a:ext cx="1504950" cy="1879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9" name="Picture 23"/>
          <p:cNvPicPr>
            <a:picLocks noChangeAspect="1" noChangeArrowheads="1"/>
          </p:cNvPicPr>
          <p:nvPr/>
        </p:nvPicPr>
        <p:blipFill>
          <a:blip r:embed="rId4">
            <a:extLst>
              <a:ext uri="{28A0092B-C50C-407E-A947-70E740481C1C}">
                <a14:useLocalDpi xmlns:a14="http://schemas.microsoft.com/office/drawing/2010/main" val="0"/>
              </a:ext>
            </a:extLst>
          </a:blip>
          <a:srcRect l="6889" t="4222" r="11777" b="6000"/>
          <a:stretch>
            <a:fillRect/>
          </a:stretch>
        </p:blipFill>
        <p:spPr bwMode="auto">
          <a:xfrm rot="1355122">
            <a:off x="6064250" y="2181225"/>
            <a:ext cx="1266825" cy="13985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437199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3"/>
          <p:cNvSpPr txBox="1">
            <a:spLocks noChangeArrowheads="1"/>
          </p:cNvSpPr>
          <p:nvPr/>
        </p:nvSpPr>
        <p:spPr bwMode="auto">
          <a:xfrm>
            <a:off x="0" y="1219200"/>
            <a:ext cx="9153525" cy="3800475"/>
          </a:xfrm>
          <a:prstGeom prst="rect">
            <a:avLst/>
          </a:prstGeom>
          <a:solidFill>
            <a:srgbClr val="E87722"/>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a:defRPr sz="1400" b="1">
                <a:solidFill>
                  <a:schemeClr val="bg1"/>
                </a:solidFill>
                <a:latin typeface="Arial" pitchFamily="34" charset="0"/>
                <a:ea typeface="Geneva" charset="-128"/>
              </a:defRPr>
            </a:lvl1pPr>
            <a:lvl2pPr marL="742950" indent="-285750">
              <a:defRPr sz="1400" b="1">
                <a:solidFill>
                  <a:schemeClr val="bg1"/>
                </a:solidFill>
                <a:latin typeface="Arial" pitchFamily="34" charset="0"/>
                <a:ea typeface="Geneva" charset="-128"/>
              </a:defRPr>
            </a:lvl2pPr>
            <a:lvl3pPr marL="1143000" indent="-228600">
              <a:defRPr sz="1400" b="1">
                <a:solidFill>
                  <a:schemeClr val="bg1"/>
                </a:solidFill>
                <a:latin typeface="Arial" pitchFamily="34" charset="0"/>
                <a:ea typeface="Geneva" charset="-128"/>
              </a:defRPr>
            </a:lvl3pPr>
            <a:lvl4pPr marL="1600200" indent="-228600">
              <a:defRPr sz="1400" b="1">
                <a:solidFill>
                  <a:schemeClr val="bg1"/>
                </a:solidFill>
                <a:latin typeface="Arial" pitchFamily="34" charset="0"/>
                <a:ea typeface="Geneva" charset="-128"/>
              </a:defRPr>
            </a:lvl4pPr>
            <a:lvl5pPr marL="2057400" indent="-228600">
              <a:defRPr sz="1400" b="1">
                <a:solidFill>
                  <a:schemeClr val="bg1"/>
                </a:solidFill>
                <a:latin typeface="Arial" pitchFamily="34" charset="0"/>
                <a:ea typeface="Geneva" charset="-128"/>
              </a:defRPr>
            </a:lvl5pPr>
            <a:lvl6pPr marL="2514600" indent="-228600" algn="ctr" eaLnBrk="0" fontAlgn="base" hangingPunct="0">
              <a:lnSpc>
                <a:spcPct val="95000"/>
              </a:lnSpc>
              <a:spcBef>
                <a:spcPct val="0"/>
              </a:spcBef>
              <a:spcAft>
                <a:spcPct val="0"/>
              </a:spcAft>
              <a:defRPr sz="1400" b="1">
                <a:solidFill>
                  <a:schemeClr val="bg1"/>
                </a:solidFill>
                <a:latin typeface="Arial" pitchFamily="34" charset="0"/>
                <a:ea typeface="Geneva" charset="-128"/>
              </a:defRPr>
            </a:lvl6pPr>
            <a:lvl7pPr marL="2971800" indent="-228600" algn="ctr" eaLnBrk="0" fontAlgn="base" hangingPunct="0">
              <a:lnSpc>
                <a:spcPct val="95000"/>
              </a:lnSpc>
              <a:spcBef>
                <a:spcPct val="0"/>
              </a:spcBef>
              <a:spcAft>
                <a:spcPct val="0"/>
              </a:spcAft>
              <a:defRPr sz="1400" b="1">
                <a:solidFill>
                  <a:schemeClr val="bg1"/>
                </a:solidFill>
                <a:latin typeface="Arial" pitchFamily="34" charset="0"/>
                <a:ea typeface="Geneva" charset="-128"/>
              </a:defRPr>
            </a:lvl7pPr>
            <a:lvl8pPr marL="3429000" indent="-228600" algn="ctr" eaLnBrk="0" fontAlgn="base" hangingPunct="0">
              <a:lnSpc>
                <a:spcPct val="95000"/>
              </a:lnSpc>
              <a:spcBef>
                <a:spcPct val="0"/>
              </a:spcBef>
              <a:spcAft>
                <a:spcPct val="0"/>
              </a:spcAft>
              <a:defRPr sz="1400" b="1">
                <a:solidFill>
                  <a:schemeClr val="bg1"/>
                </a:solidFill>
                <a:latin typeface="Arial" pitchFamily="34" charset="0"/>
                <a:ea typeface="Geneva" charset="-128"/>
              </a:defRPr>
            </a:lvl8pPr>
            <a:lvl9pPr marL="3886200" indent="-228600" algn="ctr" eaLnBrk="0" fontAlgn="base" hangingPunct="0">
              <a:lnSpc>
                <a:spcPct val="95000"/>
              </a:lnSpc>
              <a:spcBef>
                <a:spcPct val="0"/>
              </a:spcBef>
              <a:spcAft>
                <a:spcPct val="0"/>
              </a:spcAft>
              <a:defRPr sz="1400" b="1">
                <a:solidFill>
                  <a:schemeClr val="bg1"/>
                </a:solidFill>
                <a:latin typeface="Arial" pitchFamily="34" charset="0"/>
                <a:ea typeface="Geneva" charset="-128"/>
              </a:defRPr>
            </a:lvl9pPr>
          </a:lstStyle>
          <a:p>
            <a:pPr eaLnBrk="1" hangingPunct="1">
              <a:buClr>
                <a:srgbClr val="D45D00"/>
              </a:buClr>
            </a:pPr>
            <a:endParaRPr lang="en-US" altLang="en-US" sz="1200">
              <a:solidFill>
                <a:srgbClr val="63666A"/>
              </a:solidFill>
            </a:endParaRPr>
          </a:p>
        </p:txBody>
      </p:sp>
      <p:sp>
        <p:nvSpPr>
          <p:cNvPr id="16387" name="Title 1"/>
          <p:cNvSpPr>
            <a:spLocks noGrp="1"/>
          </p:cNvSpPr>
          <p:nvPr>
            <p:ph type="ctrTitle"/>
          </p:nvPr>
        </p:nvSpPr>
        <p:spPr>
          <a:xfrm>
            <a:off x="307975" y="3209925"/>
            <a:ext cx="7940675" cy="342900"/>
          </a:xfrm>
        </p:spPr>
        <p:txBody>
          <a:bodyPr>
            <a:normAutofit fontScale="90000"/>
          </a:bodyPr>
          <a:lstStyle/>
          <a:p>
            <a:r>
              <a:rPr lang="en-US" altLang="en-US" sz="3200" dirty="0" smtClean="0">
                <a:solidFill>
                  <a:schemeClr val="bg1"/>
                </a:solidFill>
                <a:ea typeface="Geneva" charset="-128"/>
              </a:rPr>
              <a:t>Appendix</a:t>
            </a:r>
            <a:endParaRPr lang="en-US" altLang="en-US" sz="2400" dirty="0" smtClean="0">
              <a:solidFill>
                <a:schemeClr val="bg1"/>
              </a:solidFill>
              <a:ea typeface="Geneva" charset="-128"/>
            </a:endParaRPr>
          </a:p>
        </p:txBody>
      </p:sp>
    </p:spTree>
    <p:extLst>
      <p:ext uri="{BB962C8B-B14F-4D97-AF65-F5344CB8AC3E}">
        <p14:creationId xmlns:p14="http://schemas.microsoft.com/office/powerpoint/2010/main" val="41935077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4024"/>
            <a:ext cx="8229600" cy="496414"/>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a:t/>
            </a:r>
            <a:br>
              <a:rPr lang="en-US" dirty="0"/>
            </a:br>
            <a:r>
              <a:rPr lang="en-US" sz="2000" dirty="0" smtClean="0">
                <a:solidFill>
                  <a:srgbClr val="C00000"/>
                </a:solidFill>
              </a:rPr>
              <a:t>Introductions</a:t>
            </a:r>
            <a:endParaRPr lang="en-US" sz="2000" dirty="0">
              <a:solidFill>
                <a:srgbClr val="C00000"/>
              </a:solidFill>
            </a:endParaRPr>
          </a:p>
        </p:txBody>
      </p:sp>
      <p:sp>
        <p:nvSpPr>
          <p:cNvPr id="3" name="Content Placeholder 2"/>
          <p:cNvSpPr>
            <a:spLocks noGrp="1"/>
          </p:cNvSpPr>
          <p:nvPr>
            <p:ph idx="1"/>
          </p:nvPr>
        </p:nvSpPr>
        <p:spPr/>
        <p:txBody>
          <a:bodyPr/>
          <a:lstStyle/>
          <a:p>
            <a:r>
              <a:rPr lang="en-US" sz="1800" dirty="0" smtClean="0"/>
              <a:t>Name</a:t>
            </a:r>
          </a:p>
          <a:p>
            <a:r>
              <a:rPr lang="en-US" sz="1800" dirty="0" smtClean="0"/>
              <a:t>Functional Area</a:t>
            </a:r>
          </a:p>
          <a:p>
            <a:r>
              <a:rPr lang="en-US" sz="1800" dirty="0" smtClean="0"/>
              <a:t>Role</a:t>
            </a:r>
            <a:endParaRPr lang="en-US" sz="1800" dirty="0"/>
          </a:p>
        </p:txBody>
      </p:sp>
    </p:spTree>
    <p:extLst>
      <p:ext uri="{BB962C8B-B14F-4D97-AF65-F5344CB8AC3E}">
        <p14:creationId xmlns:p14="http://schemas.microsoft.com/office/powerpoint/2010/main" val="16535114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9433" y="2456434"/>
            <a:ext cx="8378967" cy="1150366"/>
          </a:xfrm>
          <a:blipFill>
            <a:blip r:embed="rId2"/>
            <a:tile tx="0" ty="0" sx="100000" sy="100000" flip="none" algn="tl"/>
          </a:blipFill>
          <a:effectLst/>
        </p:spPr>
        <p:txBody>
          <a:bodyPr/>
          <a:lstStyle/>
          <a:p>
            <a:r>
              <a:rPr lang="en-US" b="1" dirty="0" smtClean="0">
                <a:solidFill>
                  <a:schemeClr val="bg1"/>
                </a:solidFill>
              </a:rPr>
              <a:t>PeopleSoft 9.2 Global Enhancements</a:t>
            </a:r>
            <a:endParaRPr lang="en-US" b="1" dirty="0">
              <a:solidFill>
                <a:schemeClr val="bg1"/>
              </a:solidFill>
            </a:endParaRPr>
          </a:p>
        </p:txBody>
      </p:sp>
    </p:spTree>
    <p:extLst>
      <p:ext uri="{BB962C8B-B14F-4D97-AF65-F5344CB8AC3E}">
        <p14:creationId xmlns:p14="http://schemas.microsoft.com/office/powerpoint/2010/main" val="107550074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Oracle Secure Enterprise Search (SES)</a:t>
            </a:r>
          </a:p>
        </p:txBody>
      </p:sp>
      <p:sp>
        <p:nvSpPr>
          <p:cNvPr id="3" name="Content Placeholder 2"/>
          <p:cNvSpPr>
            <a:spLocks noGrp="1"/>
          </p:cNvSpPr>
          <p:nvPr>
            <p:ph sz="half" idx="1"/>
          </p:nvPr>
        </p:nvSpPr>
        <p:spPr>
          <a:xfrm>
            <a:off x="230188" y="1151468"/>
            <a:ext cx="8686800" cy="5140150"/>
          </a:xfrm>
        </p:spPr>
        <p:txBody>
          <a:bodyPr/>
          <a:lstStyle/>
          <a:p>
            <a:pPr marL="228600" lvl="1">
              <a:buClr>
                <a:schemeClr val="accent1"/>
              </a:buClr>
              <a:buFont typeface="Arial" charset="0"/>
              <a:buChar char="•"/>
            </a:pPr>
            <a:r>
              <a:rPr lang="en-US" dirty="0"/>
              <a:t>Provides global search capabilities that enables the user to take action from search results without navigating through the menus thereby increasing productivity</a:t>
            </a:r>
          </a:p>
          <a:p>
            <a:pPr marL="228600" lvl="1">
              <a:buClr>
                <a:schemeClr val="accent1"/>
              </a:buClr>
              <a:buFont typeface="Arial" charset="0"/>
              <a:buChar char="•"/>
            </a:pPr>
            <a:r>
              <a:rPr lang="en-US" dirty="0"/>
              <a:t>SES is implemented through the PeopleSoft Search Framework. The PeopleSoft Search Framework replaces the Verity search engine and provides a standard method to create search indexes for PeopleSoft applications</a:t>
            </a:r>
          </a:p>
          <a:p>
            <a:pPr marL="228600" lvl="1">
              <a:buClr>
                <a:schemeClr val="accent1"/>
              </a:buClr>
              <a:buFont typeface="Arial" charset="0"/>
              <a:buChar char="•"/>
            </a:pPr>
            <a:r>
              <a:rPr lang="en-US" dirty="0"/>
              <a:t>SES indexing is available in these areas of PS FSCM</a:t>
            </a:r>
          </a:p>
          <a:p>
            <a:pPr lvl="1"/>
            <a:r>
              <a:rPr lang="en-US" sz="1400" dirty="0"/>
              <a:t>Assets, Expenses, Journals, Payments, Procurement Contracts, Purchase Orders, Receiving in Purchasing, Requisitions in Purchasing and eProcurement, Strategic Sourcing Events, Suppliers, Supplier Conversations, Vouchers</a:t>
            </a:r>
          </a:p>
          <a:p>
            <a:endParaRPr lang="en-US" sz="1800" dirty="0" smtClean="0"/>
          </a:p>
          <a:p>
            <a:endParaRPr lang="en-US" sz="1800" dirty="0" smtClean="0"/>
          </a:p>
        </p:txBody>
      </p:sp>
    </p:spTree>
    <p:extLst>
      <p:ext uri="{BB962C8B-B14F-4D97-AF65-F5344CB8AC3E}">
        <p14:creationId xmlns:p14="http://schemas.microsoft.com/office/powerpoint/2010/main" val="67161485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Oracle Secure Enterprise Search (SES</a:t>
            </a:r>
            <a:r>
              <a:rPr lang="en-US" sz="2000" dirty="0" smtClean="0">
                <a:solidFill>
                  <a:srgbClr val="C00000"/>
                </a:solidFill>
              </a:rPr>
              <a:t>) – Cont.</a:t>
            </a:r>
            <a:endParaRPr lang="en-US" sz="2000" dirty="0">
              <a:solidFill>
                <a:srgbClr val="C00000"/>
              </a:solidFill>
            </a:endParaRPr>
          </a:p>
        </p:txBody>
      </p:sp>
      <p:sp>
        <p:nvSpPr>
          <p:cNvPr id="3" name="Content Placeholder 2"/>
          <p:cNvSpPr>
            <a:spLocks noGrp="1"/>
          </p:cNvSpPr>
          <p:nvPr>
            <p:ph sz="half" idx="1"/>
          </p:nvPr>
        </p:nvSpPr>
        <p:spPr>
          <a:xfrm>
            <a:off x="230188" y="1151468"/>
            <a:ext cx="8686800" cy="5140150"/>
          </a:xfrm>
        </p:spPr>
        <p:txBody>
          <a:bodyPr/>
          <a:lstStyle/>
          <a:p>
            <a:r>
              <a:rPr lang="en-US" sz="1800" dirty="0"/>
              <a:t>Example</a:t>
            </a:r>
          </a:p>
          <a:p>
            <a:endParaRPr lang="en-US" sz="1800" dirty="0" smtClean="0"/>
          </a:p>
          <a:p>
            <a:endParaRPr lang="en-US" sz="1800" dirty="0" smtClean="0"/>
          </a:p>
        </p:txBody>
      </p:sp>
      <p:pic>
        <p:nvPicPr>
          <p:cNvPr id="4" name="Picture 3"/>
          <p:cNvPicPr/>
          <p:nvPr/>
        </p:nvPicPr>
        <p:blipFill>
          <a:blip r:embed="rId2" cstate="print"/>
          <a:srcRect/>
          <a:stretch>
            <a:fillRect/>
          </a:stretch>
        </p:blipFill>
        <p:spPr bwMode="auto">
          <a:xfrm>
            <a:off x="476250" y="1476578"/>
            <a:ext cx="8229600" cy="3142844"/>
          </a:xfrm>
          <a:prstGeom prst="rect">
            <a:avLst/>
          </a:prstGeom>
          <a:noFill/>
          <a:ln w="9525">
            <a:noFill/>
            <a:miter lim="800000"/>
            <a:headEnd/>
            <a:tailEnd/>
          </a:ln>
        </p:spPr>
      </p:pic>
    </p:spTree>
    <p:extLst>
      <p:ext uri="{BB962C8B-B14F-4D97-AF65-F5344CB8AC3E}">
        <p14:creationId xmlns:p14="http://schemas.microsoft.com/office/powerpoint/2010/main" val="350279030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Oracle Secure Enterprise Search (SES</a:t>
            </a:r>
            <a:r>
              <a:rPr lang="en-US" sz="2000" dirty="0" smtClean="0">
                <a:solidFill>
                  <a:srgbClr val="C00000"/>
                </a:solidFill>
              </a:rPr>
              <a:t>) – Cont.</a:t>
            </a:r>
            <a:endParaRPr lang="en-US" sz="2000" dirty="0">
              <a:solidFill>
                <a:srgbClr val="C00000"/>
              </a:solidFill>
            </a:endParaRPr>
          </a:p>
        </p:txBody>
      </p:sp>
      <p:pic>
        <p:nvPicPr>
          <p:cNvPr id="5" name="Picture 4"/>
          <p:cNvPicPr/>
          <p:nvPr/>
        </p:nvPicPr>
        <p:blipFill>
          <a:blip r:embed="rId2" cstate="print"/>
          <a:srcRect/>
          <a:stretch>
            <a:fillRect/>
          </a:stretch>
        </p:blipFill>
        <p:spPr bwMode="auto">
          <a:xfrm>
            <a:off x="457200" y="1632786"/>
            <a:ext cx="8229600" cy="3592428"/>
          </a:xfrm>
          <a:prstGeom prst="rect">
            <a:avLst/>
          </a:prstGeom>
          <a:noFill/>
          <a:ln w="9525">
            <a:noFill/>
            <a:miter lim="800000"/>
            <a:headEnd/>
            <a:tailEnd/>
          </a:ln>
        </p:spPr>
      </p:pic>
    </p:spTree>
    <p:extLst>
      <p:ext uri="{BB962C8B-B14F-4D97-AF65-F5344CB8AC3E}">
        <p14:creationId xmlns:p14="http://schemas.microsoft.com/office/powerpoint/2010/main" val="42188434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solidFill>
                  <a:srgbClr val="C00000"/>
                </a:solidFill>
              </a:rPr>
              <a:t>Alignment, Order and Positioning</a:t>
            </a:r>
            <a:endParaRPr lang="en-US" sz="2000" b="0" dirty="0">
              <a:solidFill>
                <a:srgbClr val="C00000"/>
              </a:solidFill>
            </a:endParaRPr>
          </a:p>
        </p:txBody>
      </p:sp>
      <p:sp>
        <p:nvSpPr>
          <p:cNvPr id="3" name="Content Placeholder 2"/>
          <p:cNvSpPr>
            <a:spLocks noGrp="1"/>
          </p:cNvSpPr>
          <p:nvPr>
            <p:ph sz="half" idx="1"/>
          </p:nvPr>
        </p:nvSpPr>
        <p:spPr>
          <a:xfrm>
            <a:off x="230188" y="1151468"/>
            <a:ext cx="8686800" cy="5140150"/>
          </a:xfrm>
        </p:spPr>
        <p:txBody>
          <a:bodyPr/>
          <a:lstStyle/>
          <a:p>
            <a:r>
              <a:rPr lang="en-US" sz="1800" dirty="0"/>
              <a:t>Alignment</a:t>
            </a:r>
          </a:p>
          <a:p>
            <a:pPr lvl="1"/>
            <a:r>
              <a:rPr lang="en-US" sz="1600" dirty="0"/>
              <a:t>In PeopleSoft 9.1, all of the search and transaction fields were aligned to the left side of the page</a:t>
            </a:r>
          </a:p>
          <a:p>
            <a:pPr lvl="1"/>
            <a:r>
              <a:rPr lang="en-US" sz="1600" dirty="0"/>
              <a:t>In PeopleSoft 9.2, all of the search and transaction field labels will be right aligned to the fields</a:t>
            </a:r>
          </a:p>
          <a:p>
            <a:endParaRPr lang="en-US" sz="1800" dirty="0"/>
          </a:p>
          <a:p>
            <a:r>
              <a:rPr lang="en-US" sz="1800" dirty="0"/>
              <a:t>Order and Positioning</a:t>
            </a:r>
          </a:p>
          <a:p>
            <a:pPr lvl="1"/>
            <a:r>
              <a:rPr lang="en-US" sz="1600" dirty="0"/>
              <a:t>Order and position of fields on the page may have changed</a:t>
            </a:r>
          </a:p>
          <a:p>
            <a:pPr lvl="1"/>
            <a:r>
              <a:rPr lang="en-US" sz="1600" dirty="0"/>
              <a:t>Function is not impacted or changes as a result</a:t>
            </a:r>
          </a:p>
          <a:p>
            <a:endParaRPr lang="en-US" sz="1800" dirty="0" smtClean="0"/>
          </a:p>
          <a:p>
            <a:endParaRPr lang="en-US" sz="1800" dirty="0" smtClean="0"/>
          </a:p>
        </p:txBody>
      </p:sp>
    </p:spTree>
    <p:extLst>
      <p:ext uri="{BB962C8B-B14F-4D97-AF65-F5344CB8AC3E}">
        <p14:creationId xmlns:p14="http://schemas.microsoft.com/office/powerpoint/2010/main" val="153032724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solidFill>
                  <a:srgbClr val="C00000"/>
                </a:solidFill>
              </a:rPr>
              <a:t>Alignment, Order and Positioning – Cont.</a:t>
            </a:r>
            <a:endParaRPr lang="en-US" sz="2000" b="0" dirty="0">
              <a:solidFill>
                <a:srgbClr val="C00000"/>
              </a:solidFill>
            </a:endParaRPr>
          </a:p>
        </p:txBody>
      </p:sp>
      <p:sp>
        <p:nvSpPr>
          <p:cNvPr id="3" name="Content Placeholder 2"/>
          <p:cNvSpPr>
            <a:spLocks noGrp="1"/>
          </p:cNvSpPr>
          <p:nvPr>
            <p:ph sz="half" idx="1"/>
          </p:nvPr>
        </p:nvSpPr>
        <p:spPr>
          <a:xfrm>
            <a:off x="230188" y="1151468"/>
            <a:ext cx="8686800" cy="5140150"/>
          </a:xfrm>
        </p:spPr>
        <p:txBody>
          <a:bodyPr/>
          <a:lstStyle/>
          <a:p>
            <a:pPr marL="0" indent="0">
              <a:buNone/>
            </a:pPr>
            <a:r>
              <a:rPr lang="en-US" sz="1800" dirty="0" smtClean="0"/>
              <a:t>  </a:t>
            </a:r>
            <a:r>
              <a:rPr lang="en-US" sz="1800" u="sng" dirty="0" smtClean="0"/>
              <a:t>PeopleSoft 9.1</a:t>
            </a:r>
            <a:r>
              <a:rPr lang="en-US" sz="1800" dirty="0" smtClean="0"/>
              <a:t>	</a:t>
            </a:r>
            <a:r>
              <a:rPr lang="en-US" dirty="0" smtClean="0"/>
              <a:t>	           	</a:t>
            </a:r>
            <a:r>
              <a:rPr lang="en-US" sz="1800" dirty="0" smtClean="0"/>
              <a:t>           </a:t>
            </a:r>
            <a:r>
              <a:rPr lang="en-US" sz="1800" u="sng" dirty="0" smtClean="0"/>
              <a:t>PeopleSoft 9.2</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037" y="1562100"/>
            <a:ext cx="3948113" cy="4781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38661" y="1562101"/>
            <a:ext cx="4491039" cy="47815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7259048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solidFill>
                  <a:srgbClr val="C00000"/>
                </a:solidFill>
              </a:rPr>
              <a:t>Alignment, Order and Positioning – Cont.</a:t>
            </a:r>
            <a:endParaRPr lang="en-US" sz="2000" b="0" dirty="0">
              <a:solidFill>
                <a:srgbClr val="C00000"/>
              </a:solidFill>
            </a:endParaRPr>
          </a:p>
        </p:txBody>
      </p:sp>
      <p:sp>
        <p:nvSpPr>
          <p:cNvPr id="3" name="Content Placeholder 2"/>
          <p:cNvSpPr>
            <a:spLocks noGrp="1"/>
          </p:cNvSpPr>
          <p:nvPr>
            <p:ph sz="half" idx="1"/>
          </p:nvPr>
        </p:nvSpPr>
        <p:spPr>
          <a:xfrm>
            <a:off x="230188" y="1151468"/>
            <a:ext cx="8686800" cy="5140150"/>
          </a:xfrm>
        </p:spPr>
        <p:txBody>
          <a:bodyPr/>
          <a:lstStyle/>
          <a:p>
            <a:pPr marL="0" indent="0">
              <a:buNone/>
            </a:pPr>
            <a:r>
              <a:rPr lang="en-US" sz="1800" dirty="0" smtClean="0"/>
              <a:t>  </a:t>
            </a:r>
            <a:r>
              <a:rPr lang="en-US" sz="1800" u="sng" dirty="0" smtClean="0"/>
              <a:t>PeopleSoft 9.1</a:t>
            </a:r>
            <a:r>
              <a:rPr lang="en-US" sz="1800" dirty="0" smtClean="0"/>
              <a:t>	</a:t>
            </a:r>
            <a:r>
              <a:rPr lang="en-US" dirty="0" smtClean="0"/>
              <a:t>	           	</a:t>
            </a:r>
            <a:endParaRPr lang="en-US" sz="1800" u="sng" dirty="0" smtClean="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8137" y="1524000"/>
            <a:ext cx="8582025" cy="4810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8137159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solidFill>
                  <a:srgbClr val="C00000"/>
                </a:solidFill>
              </a:rPr>
              <a:t>Alignment, Order and Positioning – Cont.</a:t>
            </a:r>
            <a:endParaRPr lang="en-US" sz="2000" b="0" dirty="0">
              <a:solidFill>
                <a:srgbClr val="C00000"/>
              </a:solidFill>
            </a:endParaRPr>
          </a:p>
        </p:txBody>
      </p:sp>
      <p:sp>
        <p:nvSpPr>
          <p:cNvPr id="3" name="Content Placeholder 2"/>
          <p:cNvSpPr>
            <a:spLocks noGrp="1"/>
          </p:cNvSpPr>
          <p:nvPr>
            <p:ph sz="half" idx="1"/>
          </p:nvPr>
        </p:nvSpPr>
        <p:spPr>
          <a:xfrm>
            <a:off x="230188" y="1151468"/>
            <a:ext cx="8686800" cy="5140150"/>
          </a:xfrm>
        </p:spPr>
        <p:txBody>
          <a:bodyPr/>
          <a:lstStyle/>
          <a:p>
            <a:pPr marL="0" indent="0">
              <a:buNone/>
            </a:pPr>
            <a:r>
              <a:rPr lang="en-US" sz="1800" dirty="0" smtClean="0"/>
              <a:t>  </a:t>
            </a:r>
            <a:r>
              <a:rPr lang="en-US" sz="1800" u="sng" dirty="0" smtClean="0"/>
              <a:t>PeopleSoft 9.2</a:t>
            </a:r>
            <a:r>
              <a:rPr lang="en-US" sz="1800" dirty="0" smtClean="0"/>
              <a:t>	</a:t>
            </a:r>
          </a:p>
          <a:p>
            <a:pPr marL="0" indent="0">
              <a:buNone/>
            </a:pPr>
            <a:r>
              <a:rPr lang="en-US" dirty="0" smtClean="0"/>
              <a:t>	           	</a:t>
            </a:r>
            <a:endParaRPr lang="en-US" sz="1800" u="sng" dirty="0" smtClean="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275" y="1476376"/>
            <a:ext cx="8686799"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9900974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New PeopleSoft Online Help Solution</a:t>
            </a:r>
            <a:endParaRPr lang="en-US" sz="2000" b="0" dirty="0">
              <a:solidFill>
                <a:srgbClr val="C00000"/>
              </a:solidFill>
            </a:endParaRPr>
          </a:p>
        </p:txBody>
      </p:sp>
      <p:sp>
        <p:nvSpPr>
          <p:cNvPr id="3" name="Content Placeholder 2"/>
          <p:cNvSpPr>
            <a:spLocks noGrp="1"/>
          </p:cNvSpPr>
          <p:nvPr>
            <p:ph sz="half" idx="1"/>
          </p:nvPr>
        </p:nvSpPr>
        <p:spPr>
          <a:xfrm>
            <a:off x="230188" y="1151468"/>
            <a:ext cx="8686800" cy="5140150"/>
          </a:xfrm>
        </p:spPr>
        <p:txBody>
          <a:bodyPr/>
          <a:lstStyle/>
          <a:p>
            <a:r>
              <a:rPr lang="en-US" sz="1600" dirty="0"/>
              <a:t>Starting with 9.2, PeopleSoft delivers a new help solution interface that looks and functions much like a website rather than the book format structure for help documentation in the past. The new online help solution includes these features</a:t>
            </a:r>
            <a:r>
              <a:rPr lang="en-US" sz="1600" dirty="0" smtClean="0"/>
              <a:t>:</a:t>
            </a:r>
          </a:p>
          <a:p>
            <a:pPr lvl="1"/>
            <a:r>
              <a:rPr lang="en-US" sz="1400" dirty="0"/>
              <a:t>A modern user interface to engage with </a:t>
            </a:r>
            <a:r>
              <a:rPr lang="en-US" sz="1400" dirty="0" smtClean="0"/>
              <a:t>the </a:t>
            </a:r>
            <a:r>
              <a:rPr lang="en-US" sz="1400" dirty="0"/>
              <a:t>application help content.</a:t>
            </a:r>
          </a:p>
          <a:p>
            <a:pPr lvl="1"/>
            <a:r>
              <a:rPr lang="en-US" sz="1400" dirty="0"/>
              <a:t>A new content structure that allows for a more intuitive help-content to application-page relationship.</a:t>
            </a:r>
          </a:p>
          <a:p>
            <a:pPr lvl="1"/>
            <a:r>
              <a:rPr lang="en-US" sz="1400" dirty="0"/>
              <a:t>A Business Process Map (BPM) graphical integration and navigation with the online help documentation.</a:t>
            </a:r>
          </a:p>
          <a:p>
            <a:pPr lvl="1"/>
            <a:r>
              <a:rPr lang="en-US" sz="1400" dirty="0"/>
              <a:t>Embedded media, such as feature demonstration videos and audio files.</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3047999"/>
            <a:ext cx="8667750" cy="33432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7008245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New PeopleSoft Online Help </a:t>
            </a:r>
            <a:r>
              <a:rPr lang="en-US" sz="2000" dirty="0" smtClean="0">
                <a:solidFill>
                  <a:srgbClr val="C00000"/>
                </a:solidFill>
              </a:rPr>
              <a:t>Solution – Cont.</a:t>
            </a:r>
            <a:endParaRPr lang="en-US" sz="2000" b="0" dirty="0">
              <a:solidFill>
                <a:srgbClr val="C00000"/>
              </a:solidFill>
            </a:endParaRPr>
          </a:p>
        </p:txBody>
      </p:sp>
      <p:sp>
        <p:nvSpPr>
          <p:cNvPr id="3" name="Content Placeholder 2"/>
          <p:cNvSpPr>
            <a:spLocks noGrp="1"/>
          </p:cNvSpPr>
          <p:nvPr>
            <p:ph sz="half" idx="1"/>
          </p:nvPr>
        </p:nvSpPr>
        <p:spPr>
          <a:xfrm>
            <a:off x="230188" y="1151468"/>
            <a:ext cx="8686800" cy="5140150"/>
          </a:xfrm>
        </p:spPr>
        <p:txBody>
          <a:bodyPr/>
          <a:lstStyle/>
          <a:p>
            <a:r>
              <a:rPr lang="en-US" sz="1600" dirty="0"/>
              <a:t>The new help solution p</a:t>
            </a:r>
            <a:r>
              <a:rPr lang="en-US" sz="1600" dirty="0" smtClean="0"/>
              <a:t>rovides </a:t>
            </a:r>
            <a:r>
              <a:rPr lang="en-US" sz="1600" dirty="0"/>
              <a:t>a navigation option similar to the websites users are already familiar </a:t>
            </a:r>
            <a:r>
              <a:rPr lang="en-US" sz="1600" dirty="0" smtClean="0"/>
              <a:t>with</a:t>
            </a:r>
          </a:p>
          <a:p>
            <a:r>
              <a:rPr lang="en-US" sz="1600" dirty="0"/>
              <a:t>O</a:t>
            </a:r>
            <a:r>
              <a:rPr lang="en-US" sz="1600" dirty="0" smtClean="0"/>
              <a:t>ffers </a:t>
            </a:r>
            <a:r>
              <a:rPr lang="en-US" sz="1600" dirty="0"/>
              <a:t>the same robust </a:t>
            </a:r>
            <a:r>
              <a:rPr lang="en-US" sz="1600" dirty="0" smtClean="0"/>
              <a:t>documentation but </a:t>
            </a:r>
            <a:r>
              <a:rPr lang="en-US" sz="1600" dirty="0"/>
              <a:t>with more options for accessing the help easily and quickly</a:t>
            </a: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2362200"/>
            <a:ext cx="8382000" cy="39338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137557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09432"/>
            <a:ext cx="8229600" cy="551005"/>
          </a:xfrm>
        </p:spPr>
        <p:txBody>
          <a:bodyPr/>
          <a:lstStyle/>
          <a:p>
            <a:r>
              <a:rPr lang="en-US" dirty="0"/>
              <a:t/>
            </a:r>
            <a:br>
              <a:rPr lang="en-US" dirty="0"/>
            </a:br>
            <a:r>
              <a:rPr lang="en-US" sz="2000" dirty="0" smtClean="0">
                <a:solidFill>
                  <a:srgbClr val="C00000"/>
                </a:solidFill>
              </a:rPr>
              <a:t>Objectives</a:t>
            </a:r>
            <a:endParaRPr lang="en-US" sz="2000" dirty="0">
              <a:solidFill>
                <a:srgbClr val="C00000"/>
              </a:solidFill>
            </a:endParaRPr>
          </a:p>
        </p:txBody>
      </p:sp>
      <p:sp>
        <p:nvSpPr>
          <p:cNvPr id="3" name="Content Placeholder 2"/>
          <p:cNvSpPr>
            <a:spLocks noGrp="1"/>
          </p:cNvSpPr>
          <p:nvPr>
            <p:ph idx="1"/>
          </p:nvPr>
        </p:nvSpPr>
        <p:spPr/>
        <p:txBody>
          <a:bodyPr/>
          <a:lstStyle/>
          <a:p>
            <a:r>
              <a:rPr lang="en-US" sz="1800" dirty="0" smtClean="0"/>
              <a:t>An overview of New or updated features in PeopleSoft 9.2 release for Customers, Contacts and Products</a:t>
            </a:r>
          </a:p>
          <a:p>
            <a:pPr lvl="1"/>
            <a:r>
              <a:rPr lang="en-US" sz="1600" dirty="0"/>
              <a:t>Identify Gaps</a:t>
            </a:r>
          </a:p>
          <a:p>
            <a:pPr lvl="1">
              <a:buClr>
                <a:schemeClr val="tx1"/>
              </a:buClr>
            </a:pPr>
            <a:r>
              <a:rPr lang="en-US" sz="1600" dirty="0"/>
              <a:t>Confirm Inventory of Interfaces, Customizations and </a:t>
            </a:r>
            <a:r>
              <a:rPr lang="en-US" sz="1600" dirty="0" smtClean="0"/>
              <a:t>Reports</a:t>
            </a:r>
            <a:endParaRPr lang="en-US" sz="1600" dirty="0"/>
          </a:p>
          <a:p>
            <a:pPr marL="0" indent="0">
              <a:buNone/>
            </a:pPr>
            <a:endParaRPr lang="en-US" sz="1800" dirty="0" smtClean="0"/>
          </a:p>
          <a:p>
            <a:r>
              <a:rPr lang="en-US" sz="1800" dirty="0" smtClean="0"/>
              <a:t>Determine the Impacts on current business processes</a:t>
            </a:r>
          </a:p>
          <a:p>
            <a:r>
              <a:rPr lang="en-US" sz="1800" dirty="0"/>
              <a:t>Facilitate the next stage – Upgrade A&amp;D Project</a:t>
            </a:r>
          </a:p>
          <a:p>
            <a:endParaRPr lang="en-US" dirty="0" smtClean="0"/>
          </a:p>
        </p:txBody>
      </p:sp>
    </p:spTree>
    <p:extLst>
      <p:ext uri="{BB962C8B-B14F-4D97-AF65-F5344CB8AC3E}">
        <p14:creationId xmlns:p14="http://schemas.microsoft.com/office/powerpoint/2010/main" val="299843801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3"/>
          <p:cNvSpPr>
            <a:spLocks noGrp="1"/>
          </p:cNvSpPr>
          <p:nvPr>
            <p:ph type="ctrTitle"/>
          </p:nvPr>
        </p:nvSpPr>
        <p:spPr>
          <a:xfrm>
            <a:off x="1016000" y="2455863"/>
            <a:ext cx="7772400" cy="1150937"/>
          </a:xfrm>
        </p:spPr>
        <p:txBody>
          <a:bodyPr/>
          <a:lstStyle/>
          <a:p>
            <a:r>
              <a:rPr lang="en-US" altLang="en-US" dirty="0" smtClean="0">
                <a:latin typeface="Arial" charset="0"/>
                <a:cs typeface="Arial" charset="0"/>
              </a:rPr>
              <a:t>Thank you</a:t>
            </a:r>
          </a:p>
        </p:txBody>
      </p:sp>
      <p:sp>
        <p:nvSpPr>
          <p:cNvPr id="48131" name="Subtitle 5"/>
          <p:cNvSpPr>
            <a:spLocks noGrp="1"/>
          </p:cNvSpPr>
          <p:nvPr>
            <p:ph type="subTitle" idx="1"/>
          </p:nvPr>
        </p:nvSpPr>
        <p:spPr/>
        <p:txBody>
          <a:bodyPr/>
          <a:lstStyle/>
          <a:p>
            <a:r>
              <a:rPr lang="en-US" altLang="en-US" dirty="0" smtClean="0">
                <a:latin typeface="Arial" charset="0"/>
                <a:cs typeface="Arial" charset="0"/>
              </a:rPr>
              <a:t>Contact information</a:t>
            </a:r>
          </a:p>
          <a:p>
            <a:r>
              <a:rPr lang="en-US" altLang="en-US" dirty="0" smtClean="0">
                <a:latin typeface="Arial" charset="0"/>
                <a:cs typeface="Arial" charset="0"/>
              </a:rPr>
              <a:t>Vinod Kumar Malothu</a:t>
            </a:r>
          </a:p>
          <a:p>
            <a:r>
              <a:rPr lang="en-US" altLang="en-US" dirty="0" smtClean="0">
                <a:latin typeface="Arial" charset="0"/>
                <a:cs typeface="Arial" charset="0"/>
              </a:rPr>
              <a:t>#</a:t>
            </a:r>
            <a:r>
              <a:rPr lang="en-US" dirty="0"/>
              <a:t>+91 </a:t>
            </a:r>
            <a:r>
              <a:rPr lang="en-US" dirty="0" smtClean="0"/>
              <a:t>40-396-85223</a:t>
            </a:r>
          </a:p>
          <a:p>
            <a:r>
              <a:rPr lang="en-US" altLang="en-US" dirty="0">
                <a:latin typeface="Arial" charset="0"/>
                <a:cs typeface="Arial" charset="0"/>
              </a:rPr>
              <a:t>v</a:t>
            </a:r>
            <a:r>
              <a:rPr lang="en-US" altLang="en-US" dirty="0" smtClean="0">
                <a:latin typeface="Arial" charset="0"/>
                <a:cs typeface="Arial" charset="0"/>
              </a:rPr>
              <a:t>inod_malothu@optum.com</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solidFill>
                  <a:srgbClr val="C00000"/>
                </a:solidFill>
              </a:rPr>
              <a:t>Schedule</a:t>
            </a:r>
            <a:endParaRPr lang="en-US" sz="2000" dirty="0">
              <a:solidFill>
                <a:srgbClr val="C00000"/>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807599679"/>
              </p:ext>
            </p:extLst>
          </p:nvPr>
        </p:nvGraphicFramePr>
        <p:xfrm>
          <a:off x="429904" y="1415956"/>
          <a:ext cx="8229600" cy="1102360"/>
        </p:xfrm>
        <a:graphic>
          <a:graphicData uri="http://schemas.openxmlformats.org/drawingml/2006/table">
            <a:tbl>
              <a:tblPr firstRow="1" bandRow="1">
                <a:tableStyleId>{5940675A-B579-460E-94D1-54222C63F5DA}</a:tableStyleId>
              </a:tblPr>
              <a:tblGrid>
                <a:gridCol w="2743200"/>
                <a:gridCol w="2743200"/>
                <a:gridCol w="2743200"/>
              </a:tblGrid>
              <a:tr h="370840">
                <a:tc>
                  <a:txBody>
                    <a:bodyPr/>
                    <a:lstStyle/>
                    <a:p>
                      <a:r>
                        <a:rPr lang="en-US" sz="1600" b="1" dirty="0" smtClean="0">
                          <a:solidFill>
                            <a:schemeClr val="bg1"/>
                          </a:solidFill>
                          <a:latin typeface="Arial" panose="020B0604020202020204" pitchFamily="34" charset="0"/>
                          <a:cs typeface="Arial" panose="020B0604020202020204" pitchFamily="34" charset="0"/>
                        </a:rPr>
                        <a:t>Date</a:t>
                      </a:r>
                      <a:endParaRPr lang="en-US" sz="1600" b="1" dirty="0">
                        <a:solidFill>
                          <a:schemeClr val="bg1"/>
                        </a:solidFill>
                        <a:latin typeface="Arial" panose="020B0604020202020204" pitchFamily="34" charset="0"/>
                        <a:cs typeface="Arial" panose="020B0604020202020204" pitchFamily="34" charset="0"/>
                      </a:endParaRPr>
                    </a:p>
                  </a:txBody>
                  <a:tcPr>
                    <a:solidFill>
                      <a:srgbClr val="DD7D33"/>
                    </a:solidFill>
                  </a:tcPr>
                </a:tc>
                <a:tc>
                  <a:txBody>
                    <a:bodyPr/>
                    <a:lstStyle/>
                    <a:p>
                      <a:r>
                        <a:rPr lang="en-US" sz="1600" b="1" dirty="0" smtClean="0">
                          <a:solidFill>
                            <a:schemeClr val="bg1"/>
                          </a:solidFill>
                          <a:latin typeface="Arial" panose="020B0604020202020204" pitchFamily="34" charset="0"/>
                          <a:cs typeface="Arial" panose="020B0604020202020204" pitchFamily="34" charset="0"/>
                        </a:rPr>
                        <a:t>Time</a:t>
                      </a:r>
                      <a:endParaRPr lang="en-US" sz="1600" b="1" dirty="0">
                        <a:solidFill>
                          <a:schemeClr val="bg1"/>
                        </a:solidFill>
                        <a:latin typeface="Arial" panose="020B0604020202020204" pitchFamily="34" charset="0"/>
                        <a:cs typeface="Arial" panose="020B0604020202020204" pitchFamily="34" charset="0"/>
                      </a:endParaRPr>
                    </a:p>
                  </a:txBody>
                  <a:tcPr>
                    <a:solidFill>
                      <a:srgbClr val="DD7D33"/>
                    </a:solidFill>
                  </a:tcPr>
                </a:tc>
                <a:tc>
                  <a:txBody>
                    <a:bodyPr/>
                    <a:lstStyle/>
                    <a:p>
                      <a:r>
                        <a:rPr lang="en-US" sz="1600" b="1" dirty="0" smtClean="0">
                          <a:solidFill>
                            <a:schemeClr val="bg1"/>
                          </a:solidFill>
                          <a:latin typeface="Arial" panose="020B0604020202020204" pitchFamily="34" charset="0"/>
                          <a:cs typeface="Arial" panose="020B0604020202020204" pitchFamily="34" charset="0"/>
                        </a:rPr>
                        <a:t>Topic</a:t>
                      </a:r>
                      <a:endParaRPr lang="en-US" sz="1600" b="1" dirty="0">
                        <a:solidFill>
                          <a:schemeClr val="bg1"/>
                        </a:solidFill>
                        <a:latin typeface="Arial" panose="020B0604020202020204" pitchFamily="34" charset="0"/>
                        <a:cs typeface="Arial" panose="020B0604020202020204" pitchFamily="34" charset="0"/>
                      </a:endParaRPr>
                    </a:p>
                  </a:txBody>
                  <a:tcPr>
                    <a:solidFill>
                      <a:srgbClr val="DD7D33"/>
                    </a:solidFill>
                  </a:tcPr>
                </a:tc>
              </a:tr>
              <a:tr h="370840">
                <a:tc>
                  <a:txBody>
                    <a:bodyPr/>
                    <a:lstStyle/>
                    <a:p>
                      <a:r>
                        <a:rPr lang="en-US" sz="1400" dirty="0" smtClean="0"/>
                        <a:t>10/13/2016</a:t>
                      </a:r>
                      <a:endParaRPr lang="en-US" sz="1400" dirty="0"/>
                    </a:p>
                  </a:txBody>
                  <a:tcPr/>
                </a:tc>
                <a:tc>
                  <a:txBody>
                    <a:bodyPr/>
                    <a:lstStyle/>
                    <a:p>
                      <a:r>
                        <a:rPr lang="en-US" sz="1400" dirty="0" smtClean="0"/>
                        <a:t>9.30 AM –</a:t>
                      </a:r>
                      <a:r>
                        <a:rPr lang="en-US" sz="1400" baseline="0" dirty="0" smtClean="0"/>
                        <a:t> 11.30 AM (CST)</a:t>
                      </a:r>
                      <a:endParaRPr lang="en-US" sz="1400" dirty="0"/>
                    </a:p>
                  </a:txBody>
                  <a:tcPr/>
                </a:tc>
                <a:tc>
                  <a:txBody>
                    <a:bodyPr/>
                    <a:lstStyle/>
                    <a:p>
                      <a:r>
                        <a:rPr lang="en-US" sz="1400" dirty="0" smtClean="0"/>
                        <a:t>Business Modeling Session: Customers, Contacts and Products</a:t>
                      </a:r>
                      <a:endParaRPr lang="en-US" sz="1400" dirty="0"/>
                    </a:p>
                  </a:txBody>
                  <a:tcPr/>
                </a:tc>
              </a:tr>
            </a:tbl>
          </a:graphicData>
        </a:graphic>
      </p:graphicFrame>
    </p:spTree>
    <p:extLst>
      <p:ext uri="{BB962C8B-B14F-4D97-AF65-F5344CB8AC3E}">
        <p14:creationId xmlns:p14="http://schemas.microsoft.com/office/powerpoint/2010/main" val="6840185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9433" y="2456434"/>
            <a:ext cx="8378967" cy="1150366"/>
          </a:xfrm>
          <a:blipFill>
            <a:blip r:embed="rId2"/>
            <a:tile tx="0" ty="0" sx="100000" sy="100000" flip="none" algn="tl"/>
          </a:blipFill>
          <a:effectLst/>
        </p:spPr>
        <p:txBody>
          <a:bodyPr/>
          <a:lstStyle/>
          <a:p>
            <a:r>
              <a:rPr lang="en-US" b="1" dirty="0" smtClean="0">
                <a:solidFill>
                  <a:schemeClr val="bg1"/>
                </a:solidFill>
              </a:rPr>
              <a:t>PeopleSoft 9.2 Customers, Contacts </a:t>
            </a:r>
            <a:r>
              <a:rPr lang="en-US" b="1" dirty="0">
                <a:solidFill>
                  <a:schemeClr val="bg1"/>
                </a:solidFill>
              </a:rPr>
              <a:t>and </a:t>
            </a:r>
            <a:r>
              <a:rPr lang="en-US" b="1" dirty="0" smtClean="0">
                <a:solidFill>
                  <a:schemeClr val="bg1"/>
                </a:solidFill>
              </a:rPr>
              <a:t>Products Features</a:t>
            </a:r>
            <a:endParaRPr lang="en-US" b="1" dirty="0">
              <a:solidFill>
                <a:schemeClr val="bg1"/>
              </a:solidFill>
            </a:endParaRPr>
          </a:p>
        </p:txBody>
      </p:sp>
    </p:spTree>
    <p:extLst>
      <p:ext uri="{BB962C8B-B14F-4D97-AF65-F5344CB8AC3E}">
        <p14:creationId xmlns:p14="http://schemas.microsoft.com/office/powerpoint/2010/main" val="4942811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smtClean="0">
                <a:solidFill>
                  <a:srgbClr val="C00000"/>
                </a:solidFill>
              </a:rPr>
              <a:t>New 9.2 Changes for </a:t>
            </a:r>
            <a:r>
              <a:rPr lang="en-US" sz="2000" dirty="0">
                <a:solidFill>
                  <a:srgbClr val="C00000"/>
                </a:solidFill>
              </a:rPr>
              <a:t>Customers, Contacts and Products</a:t>
            </a:r>
          </a:p>
        </p:txBody>
      </p:sp>
      <p:sp>
        <p:nvSpPr>
          <p:cNvPr id="3" name="Content Placeholder 2"/>
          <p:cNvSpPr>
            <a:spLocks noGrp="1"/>
          </p:cNvSpPr>
          <p:nvPr>
            <p:ph idx="1"/>
          </p:nvPr>
        </p:nvSpPr>
        <p:spPr/>
        <p:txBody>
          <a:bodyPr/>
          <a:lstStyle/>
          <a:p>
            <a:r>
              <a:rPr lang="en-US" sz="1800" dirty="0"/>
              <a:t>Customer Hierarchy </a:t>
            </a:r>
            <a:endParaRPr lang="en-US" sz="1800" dirty="0" smtClean="0"/>
          </a:p>
          <a:p>
            <a:r>
              <a:rPr lang="en-US" sz="1800" dirty="0"/>
              <a:t>Comprehensive Customer </a:t>
            </a:r>
            <a:r>
              <a:rPr lang="en-US" sz="1800" dirty="0" smtClean="0"/>
              <a:t>View</a:t>
            </a:r>
          </a:p>
          <a:p>
            <a:r>
              <a:rPr lang="en-US" sz="1800" dirty="0" smtClean="0"/>
              <a:t>Business </a:t>
            </a:r>
            <a:r>
              <a:rPr lang="en-US" sz="1800" dirty="0"/>
              <a:t>Process </a:t>
            </a:r>
            <a:r>
              <a:rPr lang="en-US" sz="1800" dirty="0" smtClean="0"/>
              <a:t>Weaver</a:t>
            </a:r>
          </a:p>
          <a:p>
            <a:r>
              <a:rPr lang="en-US" sz="1800" dirty="0" smtClean="0"/>
              <a:t>Data Configuration Workbench</a:t>
            </a:r>
          </a:p>
          <a:p>
            <a:r>
              <a:rPr lang="en-US" sz="1800" dirty="0"/>
              <a:t>Activity Guides</a:t>
            </a:r>
          </a:p>
          <a:p>
            <a:endParaRPr lang="en-US" sz="1800" dirty="0"/>
          </a:p>
          <a:p>
            <a:endParaRPr lang="en-US" sz="1800" dirty="0" smtClean="0"/>
          </a:p>
          <a:p>
            <a:endParaRPr lang="en-US" sz="1800" dirty="0"/>
          </a:p>
          <a:p>
            <a:endParaRPr lang="en-US" dirty="0"/>
          </a:p>
          <a:p>
            <a:endParaRPr lang="en-US" dirty="0"/>
          </a:p>
          <a:p>
            <a:endParaRPr lang="en-US" b="1" dirty="0"/>
          </a:p>
          <a:p>
            <a:endParaRPr lang="en-US" b="1" dirty="0" smtClean="0"/>
          </a:p>
          <a:p>
            <a:endParaRPr lang="en-US" b="1" dirty="0"/>
          </a:p>
          <a:p>
            <a:endParaRPr lang="en-US" b="1" dirty="0" smtClean="0"/>
          </a:p>
          <a:p>
            <a:endParaRPr lang="en-US" b="1" dirty="0" smtClean="0"/>
          </a:p>
          <a:p>
            <a:endParaRPr lang="en-US" b="1" dirty="0" smtClean="0"/>
          </a:p>
          <a:p>
            <a:endParaRPr lang="en-US" b="1" dirty="0" smtClean="0"/>
          </a:p>
        </p:txBody>
      </p:sp>
    </p:spTree>
    <p:extLst>
      <p:ext uri="{BB962C8B-B14F-4D97-AF65-F5344CB8AC3E}">
        <p14:creationId xmlns:p14="http://schemas.microsoft.com/office/powerpoint/2010/main" val="14984923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Customer</a:t>
            </a:r>
            <a:r>
              <a:rPr lang="en-US" sz="2000" dirty="0" smtClean="0"/>
              <a:t> </a:t>
            </a:r>
            <a:r>
              <a:rPr lang="en-US" sz="2000" dirty="0">
                <a:solidFill>
                  <a:srgbClr val="C00000"/>
                </a:solidFill>
              </a:rPr>
              <a:t>Hierarchy</a:t>
            </a:r>
            <a:r>
              <a:rPr lang="en-US" sz="2000" dirty="0" smtClean="0"/>
              <a:t> </a:t>
            </a:r>
            <a:endParaRPr lang="en-US" sz="2000" dirty="0"/>
          </a:p>
        </p:txBody>
      </p:sp>
      <p:sp>
        <p:nvSpPr>
          <p:cNvPr id="3" name="Content Placeholder 2"/>
          <p:cNvSpPr>
            <a:spLocks noGrp="1"/>
          </p:cNvSpPr>
          <p:nvPr>
            <p:ph sz="half" idx="1"/>
          </p:nvPr>
        </p:nvSpPr>
        <p:spPr>
          <a:xfrm>
            <a:off x="230188" y="1151468"/>
            <a:ext cx="8686800" cy="5140150"/>
          </a:xfrm>
        </p:spPr>
        <p:txBody>
          <a:bodyPr/>
          <a:lstStyle/>
          <a:p>
            <a:pPr>
              <a:buFont typeface="Arial" panose="020B0604020202020204" pitchFamily="34" charset="0"/>
              <a:buChar char="•"/>
            </a:pPr>
            <a:r>
              <a:rPr lang="en-US" sz="1800" dirty="0" smtClean="0"/>
              <a:t>PeopleSoft </a:t>
            </a:r>
            <a:r>
              <a:rPr lang="en-US" sz="1800" dirty="0"/>
              <a:t>Release 9.2 provides an enhanced Customer Hierarchy to view and </a:t>
            </a:r>
            <a:r>
              <a:rPr lang="en-US" sz="1800" dirty="0" smtClean="0"/>
              <a:t>  report </a:t>
            </a:r>
            <a:r>
              <a:rPr lang="en-US" sz="1800" dirty="0"/>
              <a:t>against hierarchical customer relationships </a:t>
            </a:r>
            <a:r>
              <a:rPr lang="en-US" sz="1800" dirty="0" smtClean="0"/>
              <a:t>: </a:t>
            </a:r>
            <a:endParaRPr lang="en-US" sz="1800" dirty="0"/>
          </a:p>
          <a:p>
            <a:pPr lvl="1"/>
            <a:r>
              <a:rPr lang="en-US" sz="1600" dirty="0" smtClean="0"/>
              <a:t>The </a:t>
            </a:r>
            <a:r>
              <a:rPr lang="en-US" sz="1600" dirty="0"/>
              <a:t>customer hierarchy provides transparency to open balances for corporate and subsidiary customers and visibility into total receivables for the </a:t>
            </a:r>
            <a:r>
              <a:rPr lang="en-US" sz="1600" dirty="0" smtClean="0"/>
              <a:t>customer. </a:t>
            </a:r>
          </a:p>
          <a:p>
            <a:pPr lvl="1"/>
            <a:r>
              <a:rPr lang="en-US" sz="1600" dirty="0"/>
              <a:t>T</a:t>
            </a:r>
            <a:r>
              <a:rPr lang="en-US" sz="1600" dirty="0" smtClean="0"/>
              <a:t>ake </a:t>
            </a:r>
            <a:r>
              <a:rPr lang="en-US" sz="1600" dirty="0"/>
              <a:t>actions quickly such as review open balances or put customers on hold. </a:t>
            </a:r>
            <a:endParaRPr lang="en-US" sz="1600" dirty="0" smtClean="0"/>
          </a:p>
          <a:p>
            <a:pPr lvl="1"/>
            <a:r>
              <a:rPr lang="en-US" sz="1600" dirty="0"/>
              <a:t>S</a:t>
            </a:r>
            <a:r>
              <a:rPr lang="en-US" sz="1600" dirty="0" smtClean="0"/>
              <a:t>ee </a:t>
            </a:r>
            <a:r>
              <a:rPr lang="en-US" sz="1600" dirty="0"/>
              <a:t>details of the top five customers in a hierarchy to get quick insight into which customers have the highest open balances in a corporate hierarchy </a:t>
            </a:r>
            <a:endParaRPr lang="en-US" sz="1600" dirty="0" smtClean="0"/>
          </a:p>
          <a:p>
            <a:pPr lvl="1"/>
            <a:r>
              <a:rPr lang="en-US" sz="1600" dirty="0" smtClean="0"/>
              <a:t>Save </a:t>
            </a:r>
            <a:r>
              <a:rPr lang="en-US" sz="1600" dirty="0"/>
              <a:t>search criteria.</a:t>
            </a:r>
          </a:p>
          <a:p>
            <a:pPr lvl="1"/>
            <a:endParaRPr lang="en-US" sz="1600" dirty="0"/>
          </a:p>
          <a:p>
            <a:pPr marL="228600" lvl="1">
              <a:buClr>
                <a:schemeClr val="accent1"/>
              </a:buClr>
              <a:buFont typeface="Arial" charset="0"/>
              <a:buChar char="•"/>
            </a:pPr>
            <a:endParaRPr lang="en-US" sz="2000" dirty="0"/>
          </a:p>
        </p:txBody>
      </p:sp>
    </p:spTree>
    <p:extLst>
      <p:ext uri="{BB962C8B-B14F-4D97-AF65-F5344CB8AC3E}">
        <p14:creationId xmlns:p14="http://schemas.microsoft.com/office/powerpoint/2010/main" val="38885660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solidFill>
                  <a:srgbClr val="C00000"/>
                </a:solidFill>
              </a:rPr>
              <a:t>Customer</a:t>
            </a:r>
            <a:r>
              <a:rPr lang="en-US" sz="2000" dirty="0" smtClean="0"/>
              <a:t> </a:t>
            </a:r>
            <a:r>
              <a:rPr lang="en-US" sz="2000" dirty="0">
                <a:solidFill>
                  <a:srgbClr val="C00000"/>
                </a:solidFill>
              </a:rPr>
              <a:t>Hierarchy (Continued)</a:t>
            </a:r>
          </a:p>
        </p:txBody>
      </p:sp>
      <p:sp>
        <p:nvSpPr>
          <p:cNvPr id="3" name="Content Placeholder 2"/>
          <p:cNvSpPr>
            <a:spLocks noGrp="1"/>
          </p:cNvSpPr>
          <p:nvPr>
            <p:ph sz="half" idx="1"/>
          </p:nvPr>
        </p:nvSpPr>
        <p:spPr>
          <a:xfrm>
            <a:off x="230188" y="1151468"/>
            <a:ext cx="8686800" cy="5140150"/>
          </a:xfrm>
        </p:spPr>
        <p:txBody>
          <a:bodyPr/>
          <a:lstStyle/>
          <a:p>
            <a:pPr marL="0" indent="0">
              <a:buNone/>
            </a:pPr>
            <a:r>
              <a:rPr lang="en-US" sz="1800" dirty="0" smtClean="0"/>
              <a:t>    </a:t>
            </a:r>
            <a:endParaRPr lang="en-US" sz="2000" dirty="0"/>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750" y="1119187"/>
            <a:ext cx="8620125" cy="5233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21752031"/>
      </p:ext>
    </p:extLst>
  </p:cSld>
  <p:clrMapOvr>
    <a:masterClrMapping/>
  </p:clrMapOvr>
  <p:timing>
    <p:tnLst>
      <p:par>
        <p:cTn id="1" dur="indefinite" restart="never" nodeType="tmRoot"/>
      </p:par>
    </p:tnLst>
  </p:timing>
</p:sld>
</file>

<file path=ppt/theme/theme1.xml><?xml version="1.0" encoding="utf-8"?>
<a:theme xmlns:a="http://schemas.openxmlformats.org/drawingml/2006/main" name="OPTUM_2010_Full">
  <a:themeElements>
    <a:clrScheme name="Optum">
      <a:dk1>
        <a:srgbClr val="53565A"/>
      </a:dk1>
      <a:lt1>
        <a:sysClr val="window" lastClr="FFFFFF"/>
      </a:lt1>
      <a:dk2>
        <a:srgbClr val="D19000"/>
      </a:dk2>
      <a:lt2>
        <a:srgbClr val="B1B3B3"/>
      </a:lt2>
      <a:accent1>
        <a:srgbClr val="D45D00"/>
      </a:accent1>
      <a:accent2>
        <a:srgbClr val="0D776E"/>
      </a:accent2>
      <a:accent3>
        <a:srgbClr val="96172E"/>
      </a:accent3>
      <a:accent4>
        <a:srgbClr val="888B8D"/>
      </a:accent4>
      <a:accent5>
        <a:srgbClr val="8E9300"/>
      </a:accent5>
      <a:accent6>
        <a:srgbClr val="E87722"/>
      </a:accent6>
      <a:hlink>
        <a:srgbClr val="F2A900"/>
      </a:hlink>
      <a:folHlink>
        <a:srgbClr val="9E7722"/>
      </a:folHlink>
    </a:clrScheme>
    <a:fontScheme name="Optum">
      <a:majorFont>
        <a:latin typeface="Arial"/>
        <a:ea typeface=""/>
        <a:cs typeface=""/>
      </a:majorFont>
      <a:minorFont>
        <a:latin typeface="Arial"/>
        <a:ea typeface=""/>
        <a:cs typeface=""/>
      </a:minorFont>
    </a:fontScheme>
    <a:fmtScheme name="Elemental">
      <a:fillStyleLst>
        <a:solidFill>
          <a:schemeClr val="phClr"/>
        </a:solidFill>
        <a:gradFill rotWithShape="1">
          <a:gsLst>
            <a:gs pos="0">
              <a:schemeClr val="phClr">
                <a:tint val="90000"/>
              </a:schemeClr>
            </a:gs>
            <a:gs pos="48000">
              <a:schemeClr val="phClr">
                <a:tint val="54000"/>
                <a:satMod val="140000"/>
              </a:schemeClr>
            </a:gs>
            <a:gs pos="100000">
              <a:schemeClr val="phClr">
                <a:tint val="24000"/>
                <a:satMod val="260000"/>
              </a:schemeClr>
            </a:gs>
          </a:gsLst>
          <a:lin ang="16200000" scaled="1"/>
        </a:gradFill>
        <a:gradFill rotWithShape="1">
          <a:gsLst>
            <a:gs pos="0">
              <a:schemeClr val="phClr"/>
            </a:gs>
            <a:gs pos="100000">
              <a:schemeClr val="phClr">
                <a:shade val="48000"/>
                <a:satMod val="180000"/>
                <a:lumMod val="94000"/>
              </a:schemeClr>
            </a:gs>
            <a:gs pos="100000">
              <a:schemeClr val="phClr">
                <a:shade val="48000"/>
                <a:satMod val="180000"/>
                <a:lumMod val="94000"/>
              </a:schemeClr>
            </a:gs>
          </a:gsLst>
          <a:lin ang="4140000" scaled="1"/>
        </a:gradFill>
      </a:fillStyleLst>
      <a:lnStyleLst>
        <a:ln w="12700" cap="flat" cmpd="sng" algn="ctr">
          <a:solidFill>
            <a:schemeClr val="phClr"/>
          </a:solidFill>
          <a:prstDash val="solid"/>
        </a:ln>
        <a:ln w="19050" cap="flat" cmpd="sng" algn="ctr">
          <a:solidFill>
            <a:schemeClr val="phClr"/>
          </a:solidFill>
          <a:prstDash val="solid"/>
        </a:ln>
        <a:ln w="28575" cap="flat" cmpd="sng" algn="ctr">
          <a:solidFill>
            <a:schemeClr val="phClr"/>
          </a:solidFill>
          <a:prstDash val="solid"/>
        </a:ln>
      </a:lnStyleLst>
      <a:effectStyleLst>
        <a:effectStyle>
          <a:effectLst>
            <a:outerShdw blurRad="63500" dist="12700" dir="5400000" sx="102000" sy="102000" rotWithShape="0">
              <a:srgbClr val="000000">
                <a:alpha val="32000"/>
              </a:srgbClr>
            </a:outerShdw>
          </a:effectLst>
        </a:effectStyle>
        <a:effectStyle>
          <a:effectLst>
            <a:outerShdw blurRad="76200" dist="38100" dir="5400000" rotWithShape="0">
              <a:srgbClr val="000000">
                <a:alpha val="60000"/>
              </a:srgbClr>
            </a:outerShdw>
          </a:effectLst>
          <a:scene3d>
            <a:camera prst="orthographicFront">
              <a:rot lat="0" lon="0" rev="0"/>
            </a:camera>
            <a:lightRig rig="glow" dir="tl">
              <a:rot lat="0" lon="0" rev="19800000"/>
            </a:lightRig>
          </a:scene3d>
          <a:sp3d prstMaterial="metal">
            <a:bevelT w="38100" h="38100"/>
          </a:sp3d>
        </a:effectStyle>
        <a:effectStyle>
          <a:effectLst>
            <a:outerShdw blurRad="114300" dist="114300" dir="5400000" rotWithShape="0">
              <a:srgbClr val="000000">
                <a:alpha val="70000"/>
              </a:srgbClr>
            </a:outerShdw>
          </a:effectLst>
          <a:scene3d>
            <a:camera prst="orthographicFront">
              <a:rot lat="0" lon="0" rev="0"/>
            </a:camera>
            <a:lightRig rig="threePt" dir="t">
              <a:rot lat="0" lon="0" rev="19800000"/>
            </a:lightRig>
          </a:scene3d>
          <a:sp3d prstMaterial="plastic">
            <a:bevelT w="50800" h="508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lIns="45720" rIns="45720" rtlCol="0" anchor="ctr"/>
      <a:lstStyle>
        <a:defPPr algn="ctr">
          <a:defRPr sz="1600" dirty="0"/>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defRPr dirty="0" err="1" smtClean="0">
            <a:latin typeface="Arial" pitchFamily="34" charset="0"/>
            <a:cs typeface="Arial"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92372BEA5A82746B2AAABD40AC07E10" ma:contentTypeVersion="2" ma:contentTypeDescription="Create a new document." ma:contentTypeScope="" ma:versionID="17a7ff4022801645cffacfa3a140205d">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CD03862-C0C1-48FD-9906-517DECEA8994}"/>
</file>

<file path=customXml/itemProps2.xml><?xml version="1.0" encoding="utf-8"?>
<ds:datastoreItem xmlns:ds="http://schemas.openxmlformats.org/officeDocument/2006/customXml" ds:itemID="{BC77DE86-99C5-4364-B12C-A5017636E166}"/>
</file>

<file path=customXml/itemProps3.xml><?xml version="1.0" encoding="utf-8"?>
<ds:datastoreItem xmlns:ds="http://schemas.openxmlformats.org/officeDocument/2006/customXml" ds:itemID="{418CF42F-BAF7-448C-98FE-73376CA5A12F}"/>
</file>

<file path=docProps/app.xml><?xml version="1.0" encoding="utf-8"?>
<Properties xmlns="http://schemas.openxmlformats.org/officeDocument/2006/extended-properties" xmlns:vt="http://schemas.openxmlformats.org/officeDocument/2006/docPropsVTypes">
  <Template>OPTUM_2010_Full</Template>
  <TotalTime>50870</TotalTime>
  <Words>1978</Words>
  <Application>Microsoft Office PowerPoint</Application>
  <PresentationFormat>On-screen Show (4:3)</PresentationFormat>
  <Paragraphs>273</Paragraphs>
  <Slides>40</Slides>
  <Notes>0</Notes>
  <HiddenSlides>0</HiddenSlides>
  <MMClips>0</MMClip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OPTUM_2010_Full</vt:lpstr>
      <vt:lpstr>PowerPoint Presentation</vt:lpstr>
      <vt:lpstr>Agenda</vt:lpstr>
      <vt:lpstr>                                      Introductions</vt:lpstr>
      <vt:lpstr> Objectives</vt:lpstr>
      <vt:lpstr>Schedule</vt:lpstr>
      <vt:lpstr>PeopleSoft 9.2 Customers, Contacts and Products Features</vt:lpstr>
      <vt:lpstr>New 9.2 Changes for Customers, Contacts and Products</vt:lpstr>
      <vt:lpstr>Customer Hierarchy </vt:lpstr>
      <vt:lpstr>Customer Hierarchy (Continued)</vt:lpstr>
      <vt:lpstr>Customer Hierarchy (Continued)</vt:lpstr>
      <vt:lpstr>Customer Hierarchy (Continued)</vt:lpstr>
      <vt:lpstr>Customer Hierarchy (Continued)</vt:lpstr>
      <vt:lpstr>Customer Hierarchy (Continued)</vt:lpstr>
      <vt:lpstr>Comprehensive Customer View</vt:lpstr>
      <vt:lpstr>Comprehensive Customer View (Continued)</vt:lpstr>
      <vt:lpstr>Comprehensive Customer View (Continued)</vt:lpstr>
      <vt:lpstr>Business Process Weaver</vt:lpstr>
      <vt:lpstr>Business Process Weaver</vt:lpstr>
      <vt:lpstr>Business Process Weaver</vt:lpstr>
      <vt:lpstr>Data Configuration Workbench for Application Data</vt:lpstr>
      <vt:lpstr>Activity Guides</vt:lpstr>
      <vt:lpstr>Customizations</vt:lpstr>
      <vt:lpstr>Customizations(Continued)</vt:lpstr>
      <vt:lpstr>Customizations(Continued)</vt:lpstr>
      <vt:lpstr>Customizations(Continued)</vt:lpstr>
      <vt:lpstr>Interfaces</vt:lpstr>
      <vt:lpstr>Security</vt:lpstr>
      <vt:lpstr> Questions?</vt:lpstr>
      <vt:lpstr>Appendix</vt:lpstr>
      <vt:lpstr>PeopleSoft 9.2 Global Enhancements</vt:lpstr>
      <vt:lpstr>Oracle Secure Enterprise Search (SES)</vt:lpstr>
      <vt:lpstr>Oracle Secure Enterprise Search (SES) – Cont.</vt:lpstr>
      <vt:lpstr>Oracle Secure Enterprise Search (SES) – Cont.</vt:lpstr>
      <vt:lpstr>Alignment, Order and Positioning</vt:lpstr>
      <vt:lpstr>Alignment, Order and Positioning – Cont.</vt:lpstr>
      <vt:lpstr>Alignment, Order and Positioning – Cont.</vt:lpstr>
      <vt:lpstr>Alignment, Order and Positioning – Cont.</vt:lpstr>
      <vt:lpstr>New PeopleSoft Online Help Solution</vt:lpstr>
      <vt:lpstr>New PeopleSoft Online Help Solution – Cont.</vt:lpstr>
      <vt:lpstr>Thank you</vt:lpstr>
    </vt:vector>
  </TitlesOfParts>
  <Company>UnitedHealth Group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PeopleSoft ERP</dc:title>
  <dc:creator>Jesper Wrangle</dc:creator>
  <cp:lastModifiedBy>Malothu, Vinod K</cp:lastModifiedBy>
  <cp:revision>1501</cp:revision>
  <cp:lastPrinted>2016-06-06T12:31:30Z</cp:lastPrinted>
  <dcterms:created xsi:type="dcterms:W3CDTF">2011-06-24T13:58:15Z</dcterms:created>
  <dcterms:modified xsi:type="dcterms:W3CDTF">2016-10-13T16:01:05Z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0x010100292372BEA5A82746B2AAABD40AC07E10</vt:lpwstr>
  </property>
  <property fmtid="{D5CDD505-2E9C-101B-9397-08002B2CF9AE}" pid="3" name="Order">
    <vt:r8>141700</vt:r8>
  </property>
  <property fmtid="{D5CDD505-2E9C-101B-9397-08002B2CF9AE}" pid="5" name="xd_ProgID">
    <vt:lpwstr/>
  </property>
  <property fmtid="{D5CDD505-2E9C-101B-9397-08002B2CF9AE}" pid="6" name="_SourceUrl">
    <vt:lpwstr/>
  </property>
  <property fmtid="{D5CDD505-2E9C-101B-9397-08002B2CF9AE}" pid="7" name="_SharedFileIndex">
    <vt:lpwstr/>
  </property>
  <property fmtid="{D5CDD505-2E9C-101B-9397-08002B2CF9AE}" pid="8" name="TemplateUrl">
    <vt:lpwstr/>
  </property>
</Properties>
</file>